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9" r:id="rId3"/>
    <p:sldId id="260" r:id="rId4"/>
    <p:sldId id="261" r:id="rId5"/>
    <p:sldId id="262" r:id="rId6"/>
    <p:sldId id="263" r:id="rId7"/>
  </p:sldIdLst>
  <p:sldSz cx="7556500" cy="10693400"/>
  <p:notesSz cx="6858000" cy="9144000"/>
  <p:embeddedFontLst>
    <p:embeddedFont>
      <p:font typeface="Glacial Indifference" panose="020B0604020202020204" charset="0"/>
      <p:regular r:id="rId9"/>
    </p:embeddedFont>
    <p:embeddedFont>
      <p:font typeface="League Spartan" pitchFamily="2" charset="0"/>
      <p:regular r:id="rId10"/>
      <p:bold r:id="rId11"/>
    </p:embeddedFont>
    <p:embeddedFont>
      <p:font typeface="League Spartan Bold" pitchFamily="2" charset="0"/>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912E2E-F73C-999D-51BE-02ADAC76A066}" name="Andreas Gondikas" initials="AG" userId="c59a547d47e828a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7DB"/>
    <a:srgbClr val="28EC73"/>
    <a:srgbClr val="677E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6238" autoAdjust="0"/>
  </p:normalViewPr>
  <p:slideViewPr>
    <p:cSldViewPr>
      <p:cViewPr varScale="1">
        <p:scale>
          <a:sx n="69" d="100"/>
          <a:sy n="69" d="100"/>
        </p:scale>
        <p:origin x="31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7F1D8-B376-40D6-953D-868AA29933E5}" type="datetimeFigureOut">
              <a:rPr lang="en-GB" smtClean="0"/>
              <a:t>22/04/2026</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4A92E9-0839-410D-A3DC-35DCCAEEB07B}" type="slidenum">
              <a:rPr lang="en-GB" smtClean="0"/>
              <a:t>‹#›</a:t>
            </a:fld>
            <a:endParaRPr lang="en-GB"/>
          </a:p>
        </p:txBody>
      </p:sp>
    </p:spTree>
    <p:extLst>
      <p:ext uri="{BB962C8B-B14F-4D97-AF65-F5344CB8AC3E}">
        <p14:creationId xmlns:p14="http://schemas.microsoft.com/office/powerpoint/2010/main" val="3570017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4A92E9-0839-410D-A3DC-35DCCAEEB07B}" type="slidenum">
              <a:rPr lang="en-GB" smtClean="0"/>
              <a:t>2</a:t>
            </a:fld>
            <a:endParaRPr lang="en-GB"/>
          </a:p>
        </p:txBody>
      </p:sp>
    </p:spTree>
    <p:extLst>
      <p:ext uri="{BB962C8B-B14F-4D97-AF65-F5344CB8AC3E}">
        <p14:creationId xmlns:p14="http://schemas.microsoft.com/office/powerpoint/2010/main" val="3509065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onarc.phys.uoa.gr/w/"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nexusmonarc.eu/" TargetMode="External"/><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JGfe4siwlMo" TargetMode="External"/><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www.youtube.com/watch?v=SnMi3J1dwDw&amp;t=1248s" TargetMode="External"/><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cky shore with waves crashing into it&#10;&#10;AI-generated content may be incorrect.">
            <a:extLst>
              <a:ext uri="{FF2B5EF4-FFF2-40B4-BE49-F238E27FC236}">
                <a16:creationId xmlns:a16="http://schemas.microsoft.com/office/drawing/2014/main" id="{D469610D-7EFF-37E9-D07C-EB1FFC12E7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6310" y="3307709"/>
            <a:ext cx="2929331" cy="3908386"/>
          </a:xfrm>
          <a:prstGeom prst="rect">
            <a:avLst/>
          </a:prstGeom>
        </p:spPr>
      </p:pic>
      <p:sp>
        <p:nvSpPr>
          <p:cNvPr id="4" name="AutoShape 4"/>
          <p:cNvSpPr/>
          <p:nvPr/>
        </p:nvSpPr>
        <p:spPr>
          <a:xfrm>
            <a:off x="4396311" y="5335231"/>
            <a:ext cx="2929331" cy="3908386"/>
          </a:xfrm>
          <a:prstGeom prst="rect">
            <a:avLst/>
          </a:prstGeom>
          <a:solidFill>
            <a:srgbClr val="014AAD"/>
          </a:solidFill>
        </p:spPr>
        <p:txBody>
          <a:bodyPr/>
          <a:lstStyle/>
          <a:p>
            <a:endParaRPr lang="el-GR" dirty="0"/>
          </a:p>
        </p:txBody>
      </p:sp>
      <p:sp>
        <p:nvSpPr>
          <p:cNvPr id="5" name="TextBox 5"/>
          <p:cNvSpPr txBox="1"/>
          <p:nvPr/>
        </p:nvSpPr>
        <p:spPr>
          <a:xfrm>
            <a:off x="411912" y="5332930"/>
            <a:ext cx="3744968" cy="2526333"/>
          </a:xfrm>
          <a:prstGeom prst="rect">
            <a:avLst/>
          </a:prstGeom>
        </p:spPr>
        <p:txBody>
          <a:bodyPr wrap="square" lIns="0" tIns="0" rIns="0" bIns="0" rtlCol="0" anchor="t">
            <a:spAutoFit/>
          </a:bodyPr>
          <a:lstStyle/>
          <a:p>
            <a:pPr algn="just">
              <a:lnSpc>
                <a:spcPts val="1784"/>
              </a:lnSpc>
            </a:pPr>
            <a:r>
              <a:rPr lang="en-GB" sz="1400" spc="79" dirty="0">
                <a:solidFill>
                  <a:srgbClr val="222222"/>
                </a:solidFill>
                <a:latin typeface="Glacial Indifference"/>
              </a:rPr>
              <a:t>The nexus </a:t>
            </a:r>
            <a:r>
              <a:rPr lang="en-GB" sz="1400" spc="79" dirty="0" err="1">
                <a:solidFill>
                  <a:srgbClr val="222222"/>
                </a:solidFill>
                <a:latin typeface="Glacial Indifference"/>
              </a:rPr>
              <a:t>monARC</a:t>
            </a:r>
            <a:r>
              <a:rPr lang="en-GB" sz="1400" spc="79" dirty="0">
                <a:solidFill>
                  <a:srgbClr val="222222"/>
                </a:solidFill>
                <a:latin typeface="Glacial Indifference"/>
              </a:rPr>
              <a:t> team continues to advance holistic monitoring of multi-stressor marine environments across the Hellenic Volcanic Arc. In this issue, we highlight our latest webinar on the DPSIR framework, celebrate the success of our 2nd Summer School in Methana, and share updates from recent missions, podcasts, and outreach activities. Stay tuned for insights into our research and our final event in Athens!</a:t>
            </a:r>
            <a:endParaRPr lang="en-US" sz="1400" spc="79" dirty="0">
              <a:solidFill>
                <a:srgbClr val="222222"/>
              </a:solidFill>
              <a:latin typeface="Glacial Indifference"/>
            </a:endParaRPr>
          </a:p>
        </p:txBody>
      </p:sp>
      <p:sp>
        <p:nvSpPr>
          <p:cNvPr id="6" name="TextBox 6"/>
          <p:cNvSpPr txBox="1"/>
          <p:nvPr/>
        </p:nvSpPr>
        <p:spPr>
          <a:xfrm>
            <a:off x="436042" y="3170120"/>
            <a:ext cx="3570808" cy="1326582"/>
          </a:xfrm>
          <a:prstGeom prst="rect">
            <a:avLst/>
          </a:prstGeom>
        </p:spPr>
        <p:txBody>
          <a:bodyPr wrap="square" lIns="0" tIns="0" rIns="0" bIns="0" rtlCol="0" anchor="t">
            <a:spAutoFit/>
          </a:bodyPr>
          <a:lstStyle/>
          <a:p>
            <a:pPr>
              <a:lnSpc>
                <a:spcPts val="3510"/>
              </a:lnSpc>
            </a:pPr>
            <a:r>
              <a:rPr lang="en-US" sz="2507" dirty="0">
                <a:solidFill>
                  <a:srgbClr val="1A3D7D"/>
                </a:solidFill>
                <a:latin typeface="League Spartan Bold"/>
              </a:rPr>
              <a:t>Welcome to the 4</a:t>
            </a:r>
            <a:r>
              <a:rPr lang="en-US" sz="2507" baseline="30000" dirty="0">
                <a:solidFill>
                  <a:srgbClr val="1A3D7D"/>
                </a:solidFill>
                <a:latin typeface="League Spartan Bold"/>
              </a:rPr>
              <a:t>th</a:t>
            </a:r>
            <a:r>
              <a:rPr lang="en-US" sz="2507" dirty="0">
                <a:solidFill>
                  <a:srgbClr val="1A3D7D"/>
                </a:solidFill>
                <a:latin typeface="League Spartan Bold"/>
              </a:rPr>
              <a:t> issue of the nexus </a:t>
            </a:r>
            <a:r>
              <a:rPr lang="en-US" sz="2507" dirty="0" err="1">
                <a:solidFill>
                  <a:srgbClr val="1A3D7D"/>
                </a:solidFill>
                <a:latin typeface="League Spartan Bold"/>
              </a:rPr>
              <a:t>monARC</a:t>
            </a:r>
            <a:r>
              <a:rPr lang="en-US" sz="2507" dirty="0">
                <a:solidFill>
                  <a:srgbClr val="1A3D7D"/>
                </a:solidFill>
                <a:latin typeface="League Spartan Bold"/>
              </a:rPr>
              <a:t> Newsletter!</a:t>
            </a:r>
          </a:p>
        </p:txBody>
      </p:sp>
      <p:grpSp>
        <p:nvGrpSpPr>
          <p:cNvPr id="7" name="Group 7"/>
          <p:cNvGrpSpPr/>
          <p:nvPr/>
        </p:nvGrpSpPr>
        <p:grpSpPr>
          <a:xfrm>
            <a:off x="436042" y="4674238"/>
            <a:ext cx="1141771" cy="74709"/>
            <a:chOff x="0" y="0"/>
            <a:chExt cx="7246074" cy="474129"/>
          </a:xfrm>
        </p:grpSpPr>
        <p:sp>
          <p:nvSpPr>
            <p:cNvPr id="8" name="Freeform 8"/>
            <p:cNvSpPr/>
            <p:nvPr/>
          </p:nvSpPr>
          <p:spPr>
            <a:xfrm>
              <a:off x="0" y="0"/>
              <a:ext cx="2377522" cy="474129"/>
            </a:xfrm>
            <a:custGeom>
              <a:avLst/>
              <a:gdLst/>
              <a:ahLst/>
              <a:cxnLst/>
              <a:rect l="l" t="t" r="r" b="b"/>
              <a:pathLst>
                <a:path w="2377522" h="474129">
                  <a:moveTo>
                    <a:pt x="0" y="0"/>
                  </a:moveTo>
                  <a:lnTo>
                    <a:pt x="2377522" y="0"/>
                  </a:lnTo>
                  <a:lnTo>
                    <a:pt x="2377522" y="474129"/>
                  </a:lnTo>
                  <a:lnTo>
                    <a:pt x="0" y="474129"/>
                  </a:lnTo>
                  <a:close/>
                </a:path>
              </a:pathLst>
            </a:custGeom>
            <a:solidFill>
              <a:srgbClr val="014AAD"/>
            </a:solidFill>
          </p:spPr>
          <p:txBody>
            <a:bodyPr/>
            <a:lstStyle/>
            <a:p>
              <a:endParaRPr lang="el-GR"/>
            </a:p>
          </p:txBody>
        </p:sp>
        <p:sp>
          <p:nvSpPr>
            <p:cNvPr id="9" name="Freeform 9"/>
            <p:cNvSpPr/>
            <p:nvPr/>
          </p:nvSpPr>
          <p:spPr>
            <a:xfrm>
              <a:off x="2434276" y="0"/>
              <a:ext cx="2377522" cy="474129"/>
            </a:xfrm>
            <a:custGeom>
              <a:avLst/>
              <a:gdLst/>
              <a:ahLst/>
              <a:cxnLst/>
              <a:rect l="l" t="t" r="r" b="b"/>
              <a:pathLst>
                <a:path w="2377522" h="474129">
                  <a:moveTo>
                    <a:pt x="0" y="0"/>
                  </a:moveTo>
                  <a:lnTo>
                    <a:pt x="2377522" y="0"/>
                  </a:lnTo>
                  <a:lnTo>
                    <a:pt x="2377522" y="474129"/>
                  </a:lnTo>
                  <a:lnTo>
                    <a:pt x="0" y="474129"/>
                  </a:lnTo>
                  <a:close/>
                </a:path>
              </a:pathLst>
            </a:custGeom>
            <a:solidFill>
              <a:srgbClr val="29AAE3"/>
            </a:solidFill>
          </p:spPr>
          <p:txBody>
            <a:bodyPr/>
            <a:lstStyle/>
            <a:p>
              <a:endParaRPr lang="el-GR"/>
            </a:p>
          </p:txBody>
        </p:sp>
        <p:sp>
          <p:nvSpPr>
            <p:cNvPr id="10" name="Freeform 10"/>
            <p:cNvSpPr/>
            <p:nvPr/>
          </p:nvSpPr>
          <p:spPr>
            <a:xfrm>
              <a:off x="4869786" y="0"/>
              <a:ext cx="2377558" cy="474129"/>
            </a:xfrm>
            <a:custGeom>
              <a:avLst/>
              <a:gdLst/>
              <a:ahLst/>
              <a:cxnLst/>
              <a:rect l="l" t="t" r="r" b="b"/>
              <a:pathLst>
                <a:path w="2377558" h="474129">
                  <a:moveTo>
                    <a:pt x="0" y="0"/>
                  </a:moveTo>
                  <a:lnTo>
                    <a:pt x="2377558" y="0"/>
                  </a:lnTo>
                  <a:lnTo>
                    <a:pt x="2377558" y="474129"/>
                  </a:lnTo>
                  <a:lnTo>
                    <a:pt x="0" y="474129"/>
                  </a:lnTo>
                  <a:close/>
                </a:path>
              </a:pathLst>
            </a:custGeom>
            <a:solidFill>
              <a:srgbClr val="000000"/>
            </a:solidFill>
          </p:spPr>
          <p:txBody>
            <a:bodyPr/>
            <a:lstStyle/>
            <a:p>
              <a:endParaRPr lang="el-GR"/>
            </a:p>
          </p:txBody>
        </p:sp>
      </p:grpSp>
      <p:sp>
        <p:nvSpPr>
          <p:cNvPr id="11" name="AutoShape 11"/>
          <p:cNvSpPr/>
          <p:nvPr/>
        </p:nvSpPr>
        <p:spPr>
          <a:xfrm>
            <a:off x="4704758" y="6058816"/>
            <a:ext cx="2419200" cy="0"/>
          </a:xfrm>
          <a:prstGeom prst="line">
            <a:avLst/>
          </a:prstGeom>
          <a:ln w="19050" cap="flat">
            <a:solidFill>
              <a:srgbClr val="82A4E1"/>
            </a:solidFill>
            <a:prstDash val="solid"/>
            <a:headEnd type="none" w="sm" len="sm"/>
            <a:tailEnd type="none" w="sm" len="sm"/>
          </a:ln>
        </p:spPr>
        <p:txBody>
          <a:bodyPr/>
          <a:lstStyle/>
          <a:p>
            <a:endParaRPr lang="el-GR"/>
          </a:p>
        </p:txBody>
      </p:sp>
      <p:sp>
        <p:nvSpPr>
          <p:cNvPr id="12" name="AutoShape 12"/>
          <p:cNvSpPr/>
          <p:nvPr/>
        </p:nvSpPr>
        <p:spPr>
          <a:xfrm>
            <a:off x="4704758" y="6578940"/>
            <a:ext cx="2419200" cy="0"/>
          </a:xfrm>
          <a:prstGeom prst="line">
            <a:avLst/>
          </a:prstGeom>
          <a:ln w="19050" cap="flat">
            <a:solidFill>
              <a:srgbClr val="82A4E1"/>
            </a:solidFill>
            <a:prstDash val="solid"/>
            <a:headEnd type="none" w="sm" len="sm"/>
            <a:tailEnd type="none" w="sm" len="sm"/>
          </a:ln>
        </p:spPr>
        <p:txBody>
          <a:bodyPr/>
          <a:lstStyle/>
          <a:p>
            <a:endParaRPr lang="el-GR"/>
          </a:p>
        </p:txBody>
      </p:sp>
      <p:sp>
        <p:nvSpPr>
          <p:cNvPr id="18" name="Freeform 18">
            <a:hlinkClick r:id="rId3"/>
          </p:cNvPr>
          <p:cNvSpPr/>
          <p:nvPr/>
        </p:nvSpPr>
        <p:spPr>
          <a:xfrm>
            <a:off x="0" y="642676"/>
            <a:ext cx="7544616" cy="2256172"/>
          </a:xfrm>
          <a:custGeom>
            <a:avLst/>
            <a:gdLst/>
            <a:ahLst/>
            <a:cxnLst/>
            <a:rect l="l" t="t" r="r" b="b"/>
            <a:pathLst>
              <a:path w="7544616" h="2256172">
                <a:moveTo>
                  <a:pt x="0" y="0"/>
                </a:moveTo>
                <a:lnTo>
                  <a:pt x="7544616" y="0"/>
                </a:lnTo>
                <a:lnTo>
                  <a:pt x="7544616" y="2256172"/>
                </a:lnTo>
                <a:lnTo>
                  <a:pt x="0" y="2256172"/>
                </a:lnTo>
                <a:lnTo>
                  <a:pt x="0" y="0"/>
                </a:lnTo>
                <a:close/>
              </a:path>
            </a:pathLst>
          </a:custGeom>
          <a:blipFill>
            <a:blip r:embed="rId4"/>
            <a:stretch>
              <a:fillRect l="-76" t="-198" b="-198"/>
            </a:stretch>
          </a:blipFill>
        </p:spPr>
        <p:txBody>
          <a:bodyPr/>
          <a:lstStyle/>
          <a:p>
            <a:endParaRPr lang="el-GR"/>
          </a:p>
        </p:txBody>
      </p:sp>
      <p:sp>
        <p:nvSpPr>
          <p:cNvPr id="19" name="Freeform 19"/>
          <p:cNvSpPr/>
          <p:nvPr/>
        </p:nvSpPr>
        <p:spPr>
          <a:xfrm>
            <a:off x="6119070" y="9444397"/>
            <a:ext cx="1111390" cy="1111390"/>
          </a:xfrm>
          <a:custGeom>
            <a:avLst/>
            <a:gdLst/>
            <a:ahLst/>
            <a:cxnLst/>
            <a:rect l="l" t="t" r="r" b="b"/>
            <a:pathLst>
              <a:path w="1111390" h="1111390">
                <a:moveTo>
                  <a:pt x="0" y="0"/>
                </a:moveTo>
                <a:lnTo>
                  <a:pt x="1111390" y="0"/>
                </a:lnTo>
                <a:lnTo>
                  <a:pt x="1111390" y="1111390"/>
                </a:lnTo>
                <a:lnTo>
                  <a:pt x="0" y="1111390"/>
                </a:lnTo>
                <a:lnTo>
                  <a:pt x="0" y="0"/>
                </a:lnTo>
                <a:close/>
              </a:path>
            </a:pathLst>
          </a:custGeom>
          <a:blipFill>
            <a:blip r:embed="rId5"/>
            <a:stretch>
              <a:fillRect/>
            </a:stretch>
          </a:blipFill>
        </p:spPr>
        <p:txBody>
          <a:bodyPr/>
          <a:lstStyle/>
          <a:p>
            <a:endParaRPr lang="el-GR"/>
          </a:p>
        </p:txBody>
      </p:sp>
      <p:grpSp>
        <p:nvGrpSpPr>
          <p:cNvPr id="15" name="Group 14">
            <a:extLst>
              <a:ext uri="{FF2B5EF4-FFF2-40B4-BE49-F238E27FC236}">
                <a16:creationId xmlns:a16="http://schemas.microsoft.com/office/drawing/2014/main" id="{C014FD8C-2966-3314-395C-D37A521CFFDF}"/>
              </a:ext>
            </a:extLst>
          </p:cNvPr>
          <p:cNvGrpSpPr/>
          <p:nvPr/>
        </p:nvGrpSpPr>
        <p:grpSpPr>
          <a:xfrm>
            <a:off x="436042" y="248437"/>
            <a:ext cx="6687916" cy="371897"/>
            <a:chOff x="436042" y="248437"/>
            <a:chExt cx="6687916" cy="371897"/>
          </a:xfrm>
        </p:grpSpPr>
        <p:sp>
          <p:nvSpPr>
            <p:cNvPr id="20" name="TextBox 20"/>
            <p:cNvSpPr txBox="1"/>
            <p:nvPr/>
          </p:nvSpPr>
          <p:spPr>
            <a:xfrm>
              <a:off x="436042" y="248437"/>
              <a:ext cx="3720838" cy="371897"/>
            </a:xfrm>
            <a:prstGeom prst="rect">
              <a:avLst/>
            </a:prstGeom>
          </p:spPr>
          <p:txBody>
            <a:bodyPr wrap="square" lIns="0" tIns="0" rIns="0" bIns="0" rtlCol="0" anchor="t">
              <a:spAutoFit/>
            </a:bodyPr>
            <a:lstStyle/>
            <a:p>
              <a:pPr>
                <a:lnSpc>
                  <a:spcPts val="1539"/>
                </a:lnSpc>
              </a:pPr>
              <a:r>
                <a:rPr lang="en-US" sz="1100" dirty="0">
                  <a:solidFill>
                    <a:srgbClr val="1A3D7D"/>
                  </a:solidFill>
                  <a:latin typeface="League Spartan Bold"/>
                </a:rPr>
                <a:t>nexus </a:t>
              </a:r>
              <a:r>
                <a:rPr lang="en-US" sz="1100" dirty="0" err="1">
                  <a:solidFill>
                    <a:srgbClr val="1A3D7D"/>
                  </a:solidFill>
                  <a:latin typeface="League Spartan Bold"/>
                </a:rPr>
                <a:t>monARC</a:t>
              </a:r>
              <a:r>
                <a:rPr lang="en-US" sz="1100" dirty="0">
                  <a:solidFill>
                    <a:srgbClr val="1A3D7D"/>
                  </a:solidFill>
                  <a:latin typeface="League Spartan Bold"/>
                </a:rPr>
                <a:t> Newsletter</a:t>
              </a:r>
            </a:p>
            <a:p>
              <a:pPr>
                <a:lnSpc>
                  <a:spcPts val="1539"/>
                </a:lnSpc>
              </a:pPr>
              <a:endParaRPr lang="en-US" sz="1100" spc="153" dirty="0">
                <a:solidFill>
                  <a:srgbClr val="222222"/>
                </a:solidFill>
                <a:latin typeface="Glacial Indifference"/>
              </a:endParaRPr>
            </a:p>
          </p:txBody>
        </p:sp>
        <p:sp>
          <p:nvSpPr>
            <p:cNvPr id="21" name="TextBox 21"/>
            <p:cNvSpPr txBox="1"/>
            <p:nvPr/>
          </p:nvSpPr>
          <p:spPr>
            <a:xfrm>
              <a:off x="5114183" y="248437"/>
              <a:ext cx="2009775" cy="179536"/>
            </a:xfrm>
            <a:prstGeom prst="rect">
              <a:avLst/>
            </a:prstGeom>
          </p:spPr>
          <p:txBody>
            <a:bodyPr lIns="0" tIns="0" rIns="0" bIns="0" rtlCol="0" anchor="t">
              <a:spAutoFit/>
            </a:bodyPr>
            <a:lstStyle/>
            <a:p>
              <a:pPr algn="r">
                <a:lnSpc>
                  <a:spcPts val="1539"/>
                </a:lnSpc>
              </a:pPr>
              <a:r>
                <a:rPr lang="en-US" sz="1100" spc="153" dirty="0">
                  <a:solidFill>
                    <a:srgbClr val="222222"/>
                  </a:solidFill>
                  <a:latin typeface="Glacial Indifference"/>
                </a:rPr>
                <a:t>VOL. 4 </a:t>
              </a:r>
            </a:p>
          </p:txBody>
        </p:sp>
      </p:grpSp>
      <p:sp>
        <p:nvSpPr>
          <p:cNvPr id="22" name="TextBox 22"/>
          <p:cNvSpPr txBox="1"/>
          <p:nvPr/>
        </p:nvSpPr>
        <p:spPr>
          <a:xfrm>
            <a:off x="4723658" y="6171549"/>
            <a:ext cx="2419456" cy="260841"/>
          </a:xfrm>
          <a:prstGeom prst="rect">
            <a:avLst/>
          </a:prstGeom>
        </p:spPr>
        <p:txBody>
          <a:bodyPr lIns="0" tIns="0" rIns="0" bIns="0" rtlCol="0" anchor="t">
            <a:spAutoFit/>
          </a:bodyPr>
          <a:lstStyle/>
          <a:p>
            <a:pPr>
              <a:lnSpc>
                <a:spcPts val="2079"/>
              </a:lnSpc>
            </a:pPr>
            <a:r>
              <a:rPr lang="en-US" sz="1600" spc="77" dirty="0">
                <a:solidFill>
                  <a:srgbClr val="FFFFFF"/>
                </a:solidFill>
                <a:latin typeface="League Spartan"/>
              </a:rPr>
              <a:t>2 – Highlights </a:t>
            </a:r>
          </a:p>
        </p:txBody>
      </p:sp>
      <p:sp>
        <p:nvSpPr>
          <p:cNvPr id="23" name="TextBox 23"/>
          <p:cNvSpPr txBox="1"/>
          <p:nvPr/>
        </p:nvSpPr>
        <p:spPr>
          <a:xfrm>
            <a:off x="4723658" y="6691673"/>
            <a:ext cx="2419456" cy="799450"/>
          </a:xfrm>
          <a:prstGeom prst="rect">
            <a:avLst/>
          </a:prstGeom>
        </p:spPr>
        <p:txBody>
          <a:bodyPr lIns="0" tIns="0" rIns="0" bIns="0" rtlCol="0" anchor="t">
            <a:spAutoFit/>
          </a:bodyPr>
          <a:lstStyle/>
          <a:p>
            <a:pPr>
              <a:lnSpc>
                <a:spcPts val="2079"/>
              </a:lnSpc>
            </a:pPr>
            <a:r>
              <a:rPr lang="en-US" sz="1600" spc="77" dirty="0">
                <a:solidFill>
                  <a:srgbClr val="FFFFFF"/>
                </a:solidFill>
                <a:latin typeface="League Spartan"/>
              </a:rPr>
              <a:t>3 –  Key Takeaways and Milestones</a:t>
            </a:r>
          </a:p>
          <a:p>
            <a:pPr>
              <a:lnSpc>
                <a:spcPts val="2079"/>
              </a:lnSpc>
            </a:pPr>
            <a:endParaRPr lang="en-US" sz="1600" spc="77" dirty="0">
              <a:solidFill>
                <a:srgbClr val="FFFFFF"/>
              </a:solidFill>
              <a:latin typeface="League Spartan"/>
            </a:endParaRPr>
          </a:p>
        </p:txBody>
      </p:sp>
      <p:sp>
        <p:nvSpPr>
          <p:cNvPr id="25" name="TextBox 25"/>
          <p:cNvSpPr txBox="1"/>
          <p:nvPr/>
        </p:nvSpPr>
        <p:spPr>
          <a:xfrm>
            <a:off x="4723658" y="5680768"/>
            <a:ext cx="2400300" cy="203133"/>
          </a:xfrm>
          <a:prstGeom prst="rect">
            <a:avLst/>
          </a:prstGeom>
        </p:spPr>
        <p:txBody>
          <a:bodyPr lIns="0" tIns="0" rIns="0" bIns="0" rtlCol="0" anchor="t">
            <a:spAutoFit/>
          </a:bodyPr>
          <a:lstStyle/>
          <a:p>
            <a:pPr>
              <a:lnSpc>
                <a:spcPts val="1539"/>
              </a:lnSpc>
            </a:pPr>
            <a:r>
              <a:rPr lang="en-US" sz="1600" spc="153" dirty="0">
                <a:solidFill>
                  <a:srgbClr val="FFFFFF"/>
                </a:solidFill>
                <a:latin typeface="League Spartan"/>
              </a:rPr>
              <a:t>HERE'S WHAT'S UP!</a:t>
            </a:r>
          </a:p>
        </p:txBody>
      </p:sp>
      <p:sp>
        <p:nvSpPr>
          <p:cNvPr id="13" name="AutoShape 12">
            <a:extLst>
              <a:ext uri="{FF2B5EF4-FFF2-40B4-BE49-F238E27FC236}">
                <a16:creationId xmlns:a16="http://schemas.microsoft.com/office/drawing/2014/main" id="{0515782C-F2C6-B24F-C6A1-39734B9ECEDB}"/>
              </a:ext>
            </a:extLst>
          </p:cNvPr>
          <p:cNvSpPr/>
          <p:nvPr/>
        </p:nvSpPr>
        <p:spPr>
          <a:xfrm>
            <a:off x="4708918" y="7385691"/>
            <a:ext cx="2419200" cy="0"/>
          </a:xfrm>
          <a:prstGeom prst="line">
            <a:avLst/>
          </a:prstGeom>
          <a:ln w="19050" cap="flat">
            <a:solidFill>
              <a:srgbClr val="82A4E1"/>
            </a:solidFill>
            <a:prstDash val="solid"/>
            <a:headEnd type="none" w="sm" len="sm"/>
            <a:tailEnd type="none" w="sm" len="sm"/>
          </a:ln>
        </p:spPr>
        <p:txBody>
          <a:bodyPr/>
          <a:lstStyle/>
          <a:p>
            <a:endParaRPr lang="el-GR"/>
          </a:p>
        </p:txBody>
      </p:sp>
      <p:sp>
        <p:nvSpPr>
          <p:cNvPr id="14" name="TextBox 23">
            <a:extLst>
              <a:ext uri="{FF2B5EF4-FFF2-40B4-BE49-F238E27FC236}">
                <a16:creationId xmlns:a16="http://schemas.microsoft.com/office/drawing/2014/main" id="{2D2B9B81-07CD-3DCC-4DAC-21B801B50058}"/>
              </a:ext>
            </a:extLst>
          </p:cNvPr>
          <p:cNvSpPr txBox="1"/>
          <p:nvPr/>
        </p:nvSpPr>
        <p:spPr>
          <a:xfrm>
            <a:off x="4727818" y="7498424"/>
            <a:ext cx="2419456" cy="530145"/>
          </a:xfrm>
          <a:prstGeom prst="rect">
            <a:avLst/>
          </a:prstGeom>
        </p:spPr>
        <p:txBody>
          <a:bodyPr lIns="0" tIns="0" rIns="0" bIns="0" rtlCol="0" anchor="t">
            <a:spAutoFit/>
          </a:bodyPr>
          <a:lstStyle/>
          <a:p>
            <a:pPr>
              <a:lnSpc>
                <a:spcPts val="2079"/>
              </a:lnSpc>
            </a:pPr>
            <a:r>
              <a:rPr lang="en-US" sz="1600" spc="77" dirty="0">
                <a:solidFill>
                  <a:srgbClr val="FFFFFF"/>
                </a:solidFill>
                <a:latin typeface="League Spartan"/>
              </a:rPr>
              <a:t>4 –  Looking Ahead to 2026</a:t>
            </a:r>
          </a:p>
        </p:txBody>
      </p:sp>
      <p:pic>
        <p:nvPicPr>
          <p:cNvPr id="16" name="Picture 15">
            <a:extLst>
              <a:ext uri="{FF2B5EF4-FFF2-40B4-BE49-F238E27FC236}">
                <a16:creationId xmlns:a16="http://schemas.microsoft.com/office/drawing/2014/main" id="{E90FA18D-650C-7632-A482-B74437A5BA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040" y="9794145"/>
            <a:ext cx="2866548" cy="6427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0" y="894746"/>
            <a:ext cx="7556500" cy="2851754"/>
            <a:chOff x="0" y="0"/>
            <a:chExt cx="10481288" cy="5070954"/>
          </a:xfrm>
        </p:grpSpPr>
        <p:sp>
          <p:nvSpPr>
            <p:cNvPr id="10" name="AutoShape 10"/>
            <p:cNvSpPr/>
            <p:nvPr/>
          </p:nvSpPr>
          <p:spPr>
            <a:xfrm>
              <a:off x="0" y="0"/>
              <a:ext cx="10481288" cy="5070954"/>
            </a:xfrm>
            <a:prstGeom prst="rect">
              <a:avLst/>
            </a:prstGeom>
            <a:solidFill>
              <a:srgbClr val="29AAE3"/>
            </a:solidFill>
          </p:spPr>
          <p:txBody>
            <a:bodyPr/>
            <a:lstStyle/>
            <a:p>
              <a:endParaRPr lang="el-GR" dirty="0"/>
            </a:p>
          </p:txBody>
        </p:sp>
      </p:grpSp>
      <p:sp>
        <p:nvSpPr>
          <p:cNvPr id="6" name="TextBox 5">
            <a:extLst>
              <a:ext uri="{FF2B5EF4-FFF2-40B4-BE49-F238E27FC236}">
                <a16:creationId xmlns:a16="http://schemas.microsoft.com/office/drawing/2014/main" id="{90A3B5BF-891C-7811-05D4-44F10E51FBE5}"/>
              </a:ext>
            </a:extLst>
          </p:cNvPr>
          <p:cNvSpPr txBox="1"/>
          <p:nvPr/>
        </p:nvSpPr>
        <p:spPr>
          <a:xfrm>
            <a:off x="1982373" y="9958112"/>
            <a:ext cx="3591752" cy="369332"/>
          </a:xfrm>
          <a:prstGeom prst="rect">
            <a:avLst/>
          </a:prstGeom>
          <a:noFill/>
        </p:spPr>
        <p:txBody>
          <a:bodyPr wrap="none" rtlCol="0">
            <a:spAutoFit/>
          </a:bodyPr>
          <a:lstStyle/>
          <a:p>
            <a:r>
              <a:rPr lang="en-US" dirty="0"/>
              <a:t>Visit our website at </a:t>
            </a:r>
            <a:r>
              <a:rPr lang="en-US" dirty="0">
                <a:hlinkClick r:id="rId3"/>
              </a:rPr>
              <a:t>nexusmonarc.eu</a:t>
            </a:r>
            <a:endParaRPr lang="en-GB" dirty="0"/>
          </a:p>
        </p:txBody>
      </p:sp>
      <p:grpSp>
        <p:nvGrpSpPr>
          <p:cNvPr id="7" name="Group 6">
            <a:extLst>
              <a:ext uri="{FF2B5EF4-FFF2-40B4-BE49-F238E27FC236}">
                <a16:creationId xmlns:a16="http://schemas.microsoft.com/office/drawing/2014/main" id="{A688A315-1D14-448B-C611-E228A2058AA2}"/>
              </a:ext>
            </a:extLst>
          </p:cNvPr>
          <p:cNvGrpSpPr/>
          <p:nvPr/>
        </p:nvGrpSpPr>
        <p:grpSpPr>
          <a:xfrm>
            <a:off x="436042" y="248437"/>
            <a:ext cx="6687916" cy="371897"/>
            <a:chOff x="436042" y="248437"/>
            <a:chExt cx="6687916" cy="371897"/>
          </a:xfrm>
        </p:grpSpPr>
        <p:sp>
          <p:nvSpPr>
            <p:cNvPr id="8" name="TextBox 20">
              <a:extLst>
                <a:ext uri="{FF2B5EF4-FFF2-40B4-BE49-F238E27FC236}">
                  <a16:creationId xmlns:a16="http://schemas.microsoft.com/office/drawing/2014/main" id="{0AAA8E21-C5D2-DBFB-1122-27F03CF88B8D}"/>
                </a:ext>
              </a:extLst>
            </p:cNvPr>
            <p:cNvSpPr txBox="1"/>
            <p:nvPr/>
          </p:nvSpPr>
          <p:spPr>
            <a:xfrm>
              <a:off x="436042" y="248437"/>
              <a:ext cx="3720838" cy="371897"/>
            </a:xfrm>
            <a:prstGeom prst="rect">
              <a:avLst/>
            </a:prstGeom>
          </p:spPr>
          <p:txBody>
            <a:bodyPr wrap="square" lIns="0" tIns="0" rIns="0" bIns="0" rtlCol="0" anchor="t">
              <a:spAutoFit/>
            </a:bodyPr>
            <a:lstStyle/>
            <a:p>
              <a:pPr>
                <a:lnSpc>
                  <a:spcPts val="1539"/>
                </a:lnSpc>
              </a:pPr>
              <a:r>
                <a:rPr lang="en-US" sz="1100" dirty="0">
                  <a:solidFill>
                    <a:srgbClr val="1A3D7D"/>
                  </a:solidFill>
                  <a:latin typeface="League Spartan Bold"/>
                </a:rPr>
                <a:t>nexus </a:t>
              </a:r>
              <a:r>
                <a:rPr lang="en-US" sz="1100" dirty="0" err="1">
                  <a:solidFill>
                    <a:srgbClr val="1A3D7D"/>
                  </a:solidFill>
                  <a:latin typeface="League Spartan Bold"/>
                </a:rPr>
                <a:t>monARC</a:t>
              </a:r>
              <a:r>
                <a:rPr lang="en-US" sz="1100" dirty="0">
                  <a:solidFill>
                    <a:srgbClr val="1A3D7D"/>
                  </a:solidFill>
                  <a:latin typeface="League Spartan Bold"/>
                </a:rPr>
                <a:t> Newsletter</a:t>
              </a:r>
            </a:p>
            <a:p>
              <a:pPr>
                <a:lnSpc>
                  <a:spcPts val="1539"/>
                </a:lnSpc>
              </a:pPr>
              <a:endParaRPr lang="en-US" sz="1100" spc="153" dirty="0">
                <a:solidFill>
                  <a:srgbClr val="222222"/>
                </a:solidFill>
                <a:latin typeface="Glacial Indifference"/>
              </a:endParaRPr>
            </a:p>
          </p:txBody>
        </p:sp>
        <p:sp>
          <p:nvSpPr>
            <p:cNvPr id="11" name="TextBox 21">
              <a:extLst>
                <a:ext uri="{FF2B5EF4-FFF2-40B4-BE49-F238E27FC236}">
                  <a16:creationId xmlns:a16="http://schemas.microsoft.com/office/drawing/2014/main" id="{168303BA-0B2D-60BD-3820-0DA916F3D1FF}"/>
                </a:ext>
              </a:extLst>
            </p:cNvPr>
            <p:cNvSpPr txBox="1"/>
            <p:nvPr/>
          </p:nvSpPr>
          <p:spPr>
            <a:xfrm>
              <a:off x="5114183" y="248437"/>
              <a:ext cx="2009775" cy="179536"/>
            </a:xfrm>
            <a:prstGeom prst="rect">
              <a:avLst/>
            </a:prstGeom>
          </p:spPr>
          <p:txBody>
            <a:bodyPr lIns="0" tIns="0" rIns="0" bIns="0" rtlCol="0" anchor="t">
              <a:spAutoFit/>
            </a:bodyPr>
            <a:lstStyle/>
            <a:p>
              <a:pPr algn="r">
                <a:lnSpc>
                  <a:spcPts val="1539"/>
                </a:lnSpc>
              </a:pPr>
              <a:r>
                <a:rPr lang="en-US" sz="1100" spc="153" dirty="0">
                  <a:solidFill>
                    <a:srgbClr val="222222"/>
                  </a:solidFill>
                  <a:latin typeface="Glacial Indifference"/>
                </a:rPr>
                <a:t>VOL. 4 </a:t>
              </a:r>
            </a:p>
          </p:txBody>
        </p:sp>
      </p:grpSp>
      <p:sp>
        <p:nvSpPr>
          <p:cNvPr id="3" name="TextBox 2">
            <a:extLst>
              <a:ext uri="{FF2B5EF4-FFF2-40B4-BE49-F238E27FC236}">
                <a16:creationId xmlns:a16="http://schemas.microsoft.com/office/drawing/2014/main" id="{51252E2E-AAB5-AE85-DF9D-8AA24D528F82}"/>
              </a:ext>
            </a:extLst>
          </p:cNvPr>
          <p:cNvSpPr txBox="1"/>
          <p:nvPr/>
        </p:nvSpPr>
        <p:spPr>
          <a:xfrm>
            <a:off x="730250" y="1308100"/>
            <a:ext cx="2133600" cy="2209800"/>
          </a:xfrm>
          <a:prstGeom prst="rect">
            <a:avLst/>
          </a:prstGeom>
        </p:spPr>
        <p:txBody>
          <a:bodyPr wrap="square" rtlCol="0">
            <a:spAutoFit/>
          </a:bodyPr>
          <a:lstStyle/>
          <a:p>
            <a:endParaRPr lang="en-GB" dirty="0"/>
          </a:p>
        </p:txBody>
      </p:sp>
      <p:sp>
        <p:nvSpPr>
          <p:cNvPr id="5" name="TextBox 4">
            <a:extLst>
              <a:ext uri="{FF2B5EF4-FFF2-40B4-BE49-F238E27FC236}">
                <a16:creationId xmlns:a16="http://schemas.microsoft.com/office/drawing/2014/main" id="{390F5A25-7E57-B945-0387-4FD43828FA0C}"/>
              </a:ext>
            </a:extLst>
          </p:cNvPr>
          <p:cNvSpPr txBox="1"/>
          <p:nvPr/>
        </p:nvSpPr>
        <p:spPr>
          <a:xfrm>
            <a:off x="1873250" y="1384300"/>
            <a:ext cx="1295400" cy="1752600"/>
          </a:xfrm>
          <a:prstGeom prst="rect">
            <a:avLst/>
          </a:prstGeom>
          <a:noFill/>
        </p:spPr>
        <p:txBody>
          <a:bodyPr wrap="square" rtlCol="0">
            <a:spAutoFit/>
          </a:bodyPr>
          <a:lstStyle/>
          <a:p>
            <a:endParaRPr lang="en-GB" dirty="0"/>
          </a:p>
        </p:txBody>
      </p:sp>
      <p:sp>
        <p:nvSpPr>
          <p:cNvPr id="13" name="TextBox 12">
            <a:extLst>
              <a:ext uri="{FF2B5EF4-FFF2-40B4-BE49-F238E27FC236}">
                <a16:creationId xmlns:a16="http://schemas.microsoft.com/office/drawing/2014/main" id="{7E0E8CA7-1EBA-7C06-4AA2-CCB8DED223E0}"/>
              </a:ext>
            </a:extLst>
          </p:cNvPr>
          <p:cNvSpPr txBox="1"/>
          <p:nvPr/>
        </p:nvSpPr>
        <p:spPr>
          <a:xfrm>
            <a:off x="129597" y="1823090"/>
            <a:ext cx="7297304" cy="1200329"/>
          </a:xfrm>
          <a:prstGeom prst="rect">
            <a:avLst/>
          </a:prstGeom>
          <a:noFill/>
        </p:spPr>
        <p:txBody>
          <a:bodyPr wrap="square" rtlCol="0">
            <a:spAutoFit/>
          </a:bodyPr>
          <a:lstStyle/>
          <a:p>
            <a:pPr algn="just"/>
            <a:r>
              <a:rPr lang="en-GB" dirty="0">
                <a:solidFill>
                  <a:schemeClr val="bg1"/>
                </a:solidFill>
                <a:latin typeface="Glacial Indifference" panose="020B0604020202020204" charset="0"/>
              </a:rPr>
              <a:t>From 1st to 15th of November 2025, the crew of nexus </a:t>
            </a:r>
            <a:r>
              <a:rPr lang="en-GB" dirty="0" err="1">
                <a:solidFill>
                  <a:schemeClr val="bg1"/>
                </a:solidFill>
                <a:latin typeface="Glacial Indifference" panose="020B0604020202020204" charset="0"/>
              </a:rPr>
              <a:t>monARC</a:t>
            </a:r>
            <a:r>
              <a:rPr lang="en-GB" dirty="0">
                <a:solidFill>
                  <a:schemeClr val="bg1"/>
                </a:solidFill>
                <a:latin typeface="Glacial Indifference" panose="020B0604020202020204" charset="0"/>
              </a:rPr>
              <a:t> scientists navigated across the Hellenic Volcanic Arc, visiting key volcanic islands to conduct monitoring activities, engage with local communities, and share the project’s mission of advancing marine research!</a:t>
            </a:r>
          </a:p>
        </p:txBody>
      </p:sp>
      <p:sp>
        <p:nvSpPr>
          <p:cNvPr id="14" name="TextBox 13">
            <a:extLst>
              <a:ext uri="{FF2B5EF4-FFF2-40B4-BE49-F238E27FC236}">
                <a16:creationId xmlns:a16="http://schemas.microsoft.com/office/drawing/2014/main" id="{8AF05907-413A-D746-AA6D-C0F59700194F}"/>
              </a:ext>
            </a:extLst>
          </p:cNvPr>
          <p:cNvSpPr txBox="1"/>
          <p:nvPr/>
        </p:nvSpPr>
        <p:spPr>
          <a:xfrm>
            <a:off x="436042" y="1046490"/>
            <a:ext cx="7297303" cy="523220"/>
          </a:xfrm>
          <a:prstGeom prst="rect">
            <a:avLst/>
          </a:prstGeom>
          <a:noFill/>
        </p:spPr>
        <p:txBody>
          <a:bodyPr wrap="square" rtlCol="0">
            <a:spAutoFit/>
          </a:bodyPr>
          <a:lstStyle/>
          <a:p>
            <a:r>
              <a:rPr lang="en-GB" sz="2800" b="1" dirty="0">
                <a:solidFill>
                  <a:schemeClr val="bg1"/>
                </a:solidFill>
                <a:latin typeface="Glacial Indifference" panose="020B0604020202020204" charset="0"/>
              </a:rPr>
              <a:t>Setting sail on the Hellenic Volcanic Arc! </a:t>
            </a:r>
          </a:p>
        </p:txBody>
      </p:sp>
      <p:pic>
        <p:nvPicPr>
          <p:cNvPr id="2068" name="Picture 20" descr="Μπορεί να είναι εικόνα λεμβοδρομία, ιστιοφόρο, ιστίο και κείμενο που λέει &quot;nexus FLAGSHIP TOUR Hellenic Volcanic Arc K 1st 5th November: Nisyros 6th 6th-8t 8t November: Santorini 9th 11th November: Milos 12th_ 12th_15th 15th November: Methano Fundad S Eurapean иropeblT Union monARCis 50 WIDERA Twinning roject, funded the European Unian under Horizon Twinning prog ammo, νία rant greement 101079156&quot;">
            <a:extLst>
              <a:ext uri="{FF2B5EF4-FFF2-40B4-BE49-F238E27FC236}">
                <a16:creationId xmlns:a16="http://schemas.microsoft.com/office/drawing/2014/main" id="{1BD2421A-5B30-8EA1-F4E9-62355ACC2D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081606"/>
            <a:ext cx="7556500" cy="395605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Μπορεί να είναι εικόνα λεμβοδρομία, ιστιοφόρο, ιστίο και κείμενο">
            <a:extLst>
              <a:ext uri="{FF2B5EF4-FFF2-40B4-BE49-F238E27FC236}">
                <a16:creationId xmlns:a16="http://schemas.microsoft.com/office/drawing/2014/main" id="{1718BEAF-403C-2423-4D1B-4884A6B38D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44" y="7037656"/>
            <a:ext cx="2437181" cy="243718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Μπορεί να είναι εικόνα πλεούμενο">
            <a:extLst>
              <a:ext uri="{FF2B5EF4-FFF2-40B4-BE49-F238E27FC236}">
                <a16:creationId xmlns:a16="http://schemas.microsoft.com/office/drawing/2014/main" id="{E034409E-30F3-A1DD-B6ED-50188EA325E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0950" y="7037656"/>
            <a:ext cx="2437181" cy="2437181"/>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Μπορεί να είναι εικόνα λεμβοδρομία, ιστιοφόρο, ιστίο και κείμενο">
            <a:extLst>
              <a:ext uri="{FF2B5EF4-FFF2-40B4-BE49-F238E27FC236}">
                <a16:creationId xmlns:a16="http://schemas.microsoft.com/office/drawing/2014/main" id="{EF3E8147-0ABA-2B5D-A2A2-6609600E242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19319" y="7037656"/>
            <a:ext cx="2437181" cy="2437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432541" y="1545964"/>
            <a:ext cx="1104900" cy="72296"/>
            <a:chOff x="0" y="0"/>
            <a:chExt cx="7246074" cy="474129"/>
          </a:xfrm>
        </p:grpSpPr>
        <p:sp>
          <p:nvSpPr>
            <p:cNvPr id="10" name="Freeform 10"/>
            <p:cNvSpPr/>
            <p:nvPr/>
          </p:nvSpPr>
          <p:spPr>
            <a:xfrm>
              <a:off x="0" y="0"/>
              <a:ext cx="2377522" cy="474129"/>
            </a:xfrm>
            <a:custGeom>
              <a:avLst/>
              <a:gdLst/>
              <a:ahLst/>
              <a:cxnLst/>
              <a:rect l="l" t="t" r="r" b="b"/>
              <a:pathLst>
                <a:path w="2377522" h="474129">
                  <a:moveTo>
                    <a:pt x="0" y="0"/>
                  </a:moveTo>
                  <a:lnTo>
                    <a:pt x="2377522" y="0"/>
                  </a:lnTo>
                  <a:lnTo>
                    <a:pt x="2377522" y="474129"/>
                  </a:lnTo>
                  <a:lnTo>
                    <a:pt x="0" y="474129"/>
                  </a:lnTo>
                  <a:close/>
                </a:path>
              </a:pathLst>
            </a:custGeom>
            <a:solidFill>
              <a:srgbClr val="1A3D7D"/>
            </a:solidFill>
          </p:spPr>
          <p:txBody>
            <a:bodyPr/>
            <a:lstStyle/>
            <a:p>
              <a:endParaRPr lang="el-GR"/>
            </a:p>
          </p:txBody>
        </p:sp>
        <p:sp>
          <p:nvSpPr>
            <p:cNvPr id="11" name="Freeform 11"/>
            <p:cNvSpPr/>
            <p:nvPr/>
          </p:nvSpPr>
          <p:spPr>
            <a:xfrm>
              <a:off x="2434276" y="0"/>
              <a:ext cx="2377522" cy="474129"/>
            </a:xfrm>
            <a:custGeom>
              <a:avLst/>
              <a:gdLst/>
              <a:ahLst/>
              <a:cxnLst/>
              <a:rect l="l" t="t" r="r" b="b"/>
              <a:pathLst>
                <a:path w="2377522" h="474129">
                  <a:moveTo>
                    <a:pt x="0" y="0"/>
                  </a:moveTo>
                  <a:lnTo>
                    <a:pt x="2377522" y="0"/>
                  </a:lnTo>
                  <a:lnTo>
                    <a:pt x="2377522" y="474129"/>
                  </a:lnTo>
                  <a:lnTo>
                    <a:pt x="0" y="474129"/>
                  </a:lnTo>
                  <a:close/>
                </a:path>
              </a:pathLst>
            </a:custGeom>
            <a:solidFill>
              <a:srgbClr val="4068B0"/>
            </a:solidFill>
          </p:spPr>
          <p:txBody>
            <a:bodyPr/>
            <a:lstStyle/>
            <a:p>
              <a:endParaRPr lang="el-GR" dirty="0"/>
            </a:p>
          </p:txBody>
        </p:sp>
        <p:sp>
          <p:nvSpPr>
            <p:cNvPr id="12" name="Freeform 12"/>
            <p:cNvSpPr/>
            <p:nvPr/>
          </p:nvSpPr>
          <p:spPr>
            <a:xfrm>
              <a:off x="4869786" y="0"/>
              <a:ext cx="2377558" cy="474129"/>
            </a:xfrm>
            <a:custGeom>
              <a:avLst/>
              <a:gdLst/>
              <a:ahLst/>
              <a:cxnLst/>
              <a:rect l="l" t="t" r="r" b="b"/>
              <a:pathLst>
                <a:path w="2377558" h="474129">
                  <a:moveTo>
                    <a:pt x="0" y="0"/>
                  </a:moveTo>
                  <a:lnTo>
                    <a:pt x="2377558" y="0"/>
                  </a:lnTo>
                  <a:lnTo>
                    <a:pt x="2377558" y="474129"/>
                  </a:lnTo>
                  <a:lnTo>
                    <a:pt x="0" y="474129"/>
                  </a:lnTo>
                  <a:close/>
                </a:path>
              </a:pathLst>
            </a:custGeom>
            <a:solidFill>
              <a:srgbClr val="82A4E1"/>
            </a:solidFill>
          </p:spPr>
          <p:txBody>
            <a:bodyPr/>
            <a:lstStyle/>
            <a:p>
              <a:endParaRPr lang="el-GR"/>
            </a:p>
          </p:txBody>
        </p:sp>
      </p:grpSp>
      <p:sp>
        <p:nvSpPr>
          <p:cNvPr id="19" name="TextBox 19"/>
          <p:cNvSpPr txBox="1"/>
          <p:nvPr/>
        </p:nvSpPr>
        <p:spPr>
          <a:xfrm>
            <a:off x="432541" y="900249"/>
            <a:ext cx="3022600" cy="346120"/>
          </a:xfrm>
          <a:prstGeom prst="rect">
            <a:avLst/>
          </a:prstGeom>
        </p:spPr>
        <p:txBody>
          <a:bodyPr lIns="0" tIns="0" rIns="0" bIns="0" rtlCol="0" anchor="t">
            <a:spAutoFit/>
          </a:bodyPr>
          <a:lstStyle/>
          <a:p>
            <a:pPr>
              <a:lnSpc>
                <a:spcPts val="2934"/>
              </a:lnSpc>
            </a:pPr>
            <a:r>
              <a:rPr lang="en-US" sz="2095" spc="62" dirty="0">
                <a:solidFill>
                  <a:srgbClr val="1A3D7D"/>
                </a:solidFill>
                <a:latin typeface="Glacial Indifference" panose="020B0604020202020204" charset="0"/>
              </a:rPr>
              <a:t>Highlights </a:t>
            </a:r>
          </a:p>
        </p:txBody>
      </p:sp>
      <p:sp>
        <p:nvSpPr>
          <p:cNvPr id="7" name="Freeform 13">
            <a:extLst>
              <a:ext uri="{FF2B5EF4-FFF2-40B4-BE49-F238E27FC236}">
                <a16:creationId xmlns:a16="http://schemas.microsoft.com/office/drawing/2014/main" id="{3D818965-3842-73E0-0534-C313129983B4}"/>
              </a:ext>
            </a:extLst>
          </p:cNvPr>
          <p:cNvSpPr/>
          <p:nvPr/>
        </p:nvSpPr>
        <p:spPr>
          <a:xfrm>
            <a:off x="6178360" y="9339105"/>
            <a:ext cx="1105858" cy="1105858"/>
          </a:xfrm>
          <a:custGeom>
            <a:avLst/>
            <a:gdLst/>
            <a:ahLst/>
            <a:cxnLst/>
            <a:rect l="l" t="t" r="r" b="b"/>
            <a:pathLst>
              <a:path w="2062925" h="2062925">
                <a:moveTo>
                  <a:pt x="0" y="0"/>
                </a:moveTo>
                <a:lnTo>
                  <a:pt x="2062925" y="0"/>
                </a:lnTo>
                <a:lnTo>
                  <a:pt x="2062925" y="2062925"/>
                </a:lnTo>
                <a:lnTo>
                  <a:pt x="0" y="2062925"/>
                </a:lnTo>
                <a:lnTo>
                  <a:pt x="0" y="0"/>
                </a:lnTo>
                <a:close/>
              </a:path>
            </a:pathLst>
          </a:custGeom>
          <a:blipFill>
            <a:blip r:embed="rId2"/>
            <a:stretch>
              <a:fillRect/>
            </a:stretch>
          </a:blipFill>
        </p:spPr>
        <p:txBody>
          <a:bodyPr/>
          <a:lstStyle/>
          <a:p>
            <a:endParaRPr lang="el-GR"/>
          </a:p>
        </p:txBody>
      </p:sp>
      <p:sp>
        <p:nvSpPr>
          <p:cNvPr id="4" name="TextBox 3">
            <a:extLst>
              <a:ext uri="{FF2B5EF4-FFF2-40B4-BE49-F238E27FC236}">
                <a16:creationId xmlns:a16="http://schemas.microsoft.com/office/drawing/2014/main" id="{29D267D7-6701-B072-2B0B-4480F04A9442}"/>
              </a:ext>
            </a:extLst>
          </p:cNvPr>
          <p:cNvSpPr txBox="1"/>
          <p:nvPr/>
        </p:nvSpPr>
        <p:spPr>
          <a:xfrm>
            <a:off x="388120" y="3859689"/>
            <a:ext cx="3211114" cy="2800767"/>
          </a:xfrm>
          <a:prstGeom prst="rect">
            <a:avLst/>
          </a:prstGeom>
          <a:noFill/>
        </p:spPr>
        <p:txBody>
          <a:bodyPr wrap="square" rtlCol="0">
            <a:spAutoFit/>
          </a:bodyPr>
          <a:lstStyle/>
          <a:p>
            <a:pPr algn="just"/>
            <a:r>
              <a:rPr lang="en-US" sz="1600" dirty="0">
                <a:latin typeface="Glacial Indifference" panose="020B0604020202020204" charset="0"/>
              </a:rPr>
              <a:t>In our latest webinar, </a:t>
            </a:r>
            <a:r>
              <a:rPr lang="en-GB" sz="1600" dirty="0">
                <a:latin typeface="Glacial Indifference" panose="020B0604020202020204" charset="0"/>
              </a:rPr>
              <a:t>Dr. Nadine Meyer from Fresenius University of Applied Sciences, delved into the DPSIR framework by  showcasing practical examples, benefits, limitations, and recent modifications. </a:t>
            </a:r>
          </a:p>
          <a:p>
            <a:pPr algn="just"/>
            <a:r>
              <a:rPr lang="en-GB" sz="1600" dirty="0">
                <a:latin typeface="Glacial Indifference" panose="020B0604020202020204" charset="0"/>
              </a:rPr>
              <a:t>A must-watch for researchers and practitioners interested in environmental monitoring. </a:t>
            </a:r>
          </a:p>
          <a:p>
            <a:pPr algn="just"/>
            <a:r>
              <a:rPr lang="en-GB" sz="1600" dirty="0">
                <a:latin typeface="Glacial Indifference" panose="020B0604020202020204" charset="0"/>
              </a:rPr>
              <a:t>Watch Here: </a:t>
            </a:r>
            <a:r>
              <a:rPr lang="en-GB" sz="1600" dirty="0">
                <a:latin typeface="Glacial Indifference" panose="020B0604020202020204" charset="0"/>
                <a:hlinkClick r:id="rId3"/>
              </a:rPr>
              <a:t>YouTube</a:t>
            </a:r>
            <a:endParaRPr lang="en-GB" sz="1600" dirty="0">
              <a:latin typeface="Glacial Indifference" panose="020B0604020202020204" charset="0"/>
            </a:endParaRPr>
          </a:p>
        </p:txBody>
      </p:sp>
      <p:pic>
        <p:nvPicPr>
          <p:cNvPr id="16" name="Picture 15" descr="A paper cut out of a play button&#10;&#10;AI-generated content may be incorrect.">
            <a:extLst>
              <a:ext uri="{FF2B5EF4-FFF2-40B4-BE49-F238E27FC236}">
                <a16:creationId xmlns:a16="http://schemas.microsoft.com/office/drawing/2014/main" id="{5CA96A3A-4393-7575-F38C-7AB881135F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512" y="1725912"/>
            <a:ext cx="3152721" cy="2104274"/>
          </a:xfrm>
          <a:prstGeom prst="rect">
            <a:avLst/>
          </a:prstGeom>
        </p:spPr>
      </p:pic>
      <p:pic>
        <p:nvPicPr>
          <p:cNvPr id="18" name="Picture 17">
            <a:extLst>
              <a:ext uri="{FF2B5EF4-FFF2-40B4-BE49-F238E27FC236}">
                <a16:creationId xmlns:a16="http://schemas.microsoft.com/office/drawing/2014/main" id="{5BCFD572-2842-E748-41DE-531C41D9386B}"/>
              </a:ext>
            </a:extLst>
          </p:cNvPr>
          <p:cNvPicPr>
            <a:picLocks noChangeAspect="1"/>
          </p:cNvPicPr>
          <p:nvPr/>
        </p:nvPicPr>
        <p:blipFill>
          <a:blip r:embed="rId5"/>
          <a:stretch>
            <a:fillRect/>
          </a:stretch>
        </p:blipFill>
        <p:spPr>
          <a:xfrm>
            <a:off x="3778250" y="2070438"/>
            <a:ext cx="3514335" cy="1759748"/>
          </a:xfrm>
          <a:prstGeom prst="rect">
            <a:avLst/>
          </a:prstGeom>
        </p:spPr>
      </p:pic>
      <p:sp>
        <p:nvSpPr>
          <p:cNvPr id="21" name="TextBox 20">
            <a:extLst>
              <a:ext uri="{FF2B5EF4-FFF2-40B4-BE49-F238E27FC236}">
                <a16:creationId xmlns:a16="http://schemas.microsoft.com/office/drawing/2014/main" id="{C3C5587E-0C42-5525-4A6C-45E8A6967D6C}"/>
              </a:ext>
            </a:extLst>
          </p:cNvPr>
          <p:cNvSpPr txBox="1"/>
          <p:nvPr/>
        </p:nvSpPr>
        <p:spPr>
          <a:xfrm>
            <a:off x="3778250" y="4068098"/>
            <a:ext cx="3514335" cy="1323439"/>
          </a:xfrm>
          <a:prstGeom prst="rect">
            <a:avLst/>
          </a:prstGeom>
          <a:noFill/>
        </p:spPr>
        <p:txBody>
          <a:bodyPr wrap="square" rtlCol="0">
            <a:spAutoFit/>
          </a:bodyPr>
          <a:lstStyle/>
          <a:p>
            <a:r>
              <a:rPr lang="en-GB" sz="1600" dirty="0">
                <a:latin typeface="Glacial Indifference" panose="020B0604020202020204" charset="0"/>
              </a:rPr>
              <a:t>Prof. Ariadne </a:t>
            </a:r>
            <a:r>
              <a:rPr lang="en-GB" sz="1600" dirty="0" err="1">
                <a:latin typeface="Glacial Indifference" panose="020B0604020202020204" charset="0"/>
              </a:rPr>
              <a:t>Argyraki</a:t>
            </a:r>
            <a:r>
              <a:rPr lang="en-GB" sz="1600" dirty="0">
                <a:latin typeface="Glacial Indifference" panose="020B0604020202020204" charset="0"/>
              </a:rPr>
              <a:t> and researcher Andreas </a:t>
            </a:r>
            <a:r>
              <a:rPr lang="en-GB" sz="1600" dirty="0" err="1">
                <a:latin typeface="Glacial Indifference" panose="020B0604020202020204" charset="0"/>
              </a:rPr>
              <a:t>Gondikas</a:t>
            </a:r>
            <a:r>
              <a:rPr lang="en-GB" sz="1600" dirty="0">
                <a:latin typeface="Glacial Indifference" panose="020B0604020202020204" charset="0"/>
              </a:rPr>
              <a:t> discussed nexus </a:t>
            </a:r>
            <a:r>
              <a:rPr lang="en-GB" sz="1600" dirty="0" err="1">
                <a:latin typeface="Glacial Indifference" panose="020B0604020202020204" charset="0"/>
              </a:rPr>
              <a:t>monARC</a:t>
            </a:r>
            <a:r>
              <a:rPr lang="en-GB" sz="1600" dirty="0">
                <a:latin typeface="Glacial Indifference" panose="020B0604020202020204" charset="0"/>
              </a:rPr>
              <a:t> and citizen science on the podcast SMART TALKS.</a:t>
            </a:r>
          </a:p>
          <a:p>
            <a:r>
              <a:rPr lang="en-GB" sz="1600" dirty="0">
                <a:latin typeface="Glacial Indifference" panose="020B0604020202020204" charset="0"/>
              </a:rPr>
              <a:t>Listen here: </a:t>
            </a:r>
            <a:r>
              <a:rPr lang="en-GB" sz="1600" dirty="0">
                <a:latin typeface="Glacial Indifference" panose="020B0604020202020204" charset="0"/>
                <a:hlinkClick r:id="rId6"/>
              </a:rPr>
              <a:t>YouTube Podcast</a:t>
            </a:r>
            <a:endParaRPr lang="en-GB" sz="1600" dirty="0">
              <a:latin typeface="Glacial Indifference" panose="020B0604020202020204" charset="0"/>
            </a:endParaRPr>
          </a:p>
        </p:txBody>
      </p:sp>
      <p:grpSp>
        <p:nvGrpSpPr>
          <p:cNvPr id="22" name="Group 21">
            <a:extLst>
              <a:ext uri="{FF2B5EF4-FFF2-40B4-BE49-F238E27FC236}">
                <a16:creationId xmlns:a16="http://schemas.microsoft.com/office/drawing/2014/main" id="{80FFFAC0-6E5D-50D9-6878-C743B200FAE3}"/>
              </a:ext>
            </a:extLst>
          </p:cNvPr>
          <p:cNvGrpSpPr/>
          <p:nvPr/>
        </p:nvGrpSpPr>
        <p:grpSpPr>
          <a:xfrm>
            <a:off x="436042" y="248437"/>
            <a:ext cx="6687916" cy="371897"/>
            <a:chOff x="436042" y="248437"/>
            <a:chExt cx="6687916" cy="371897"/>
          </a:xfrm>
        </p:grpSpPr>
        <p:sp>
          <p:nvSpPr>
            <p:cNvPr id="23" name="TextBox 20">
              <a:extLst>
                <a:ext uri="{FF2B5EF4-FFF2-40B4-BE49-F238E27FC236}">
                  <a16:creationId xmlns:a16="http://schemas.microsoft.com/office/drawing/2014/main" id="{DD59F451-4025-09E4-550A-F3797D4DF8CF}"/>
                </a:ext>
              </a:extLst>
            </p:cNvPr>
            <p:cNvSpPr txBox="1"/>
            <p:nvPr/>
          </p:nvSpPr>
          <p:spPr>
            <a:xfrm>
              <a:off x="436042" y="248437"/>
              <a:ext cx="3720838" cy="371897"/>
            </a:xfrm>
            <a:prstGeom prst="rect">
              <a:avLst/>
            </a:prstGeom>
          </p:spPr>
          <p:txBody>
            <a:bodyPr wrap="square" lIns="0" tIns="0" rIns="0" bIns="0" rtlCol="0" anchor="t">
              <a:spAutoFit/>
            </a:bodyPr>
            <a:lstStyle/>
            <a:p>
              <a:pPr>
                <a:lnSpc>
                  <a:spcPts val="1539"/>
                </a:lnSpc>
              </a:pPr>
              <a:r>
                <a:rPr lang="en-US" sz="1100" dirty="0">
                  <a:solidFill>
                    <a:srgbClr val="1A3D7D"/>
                  </a:solidFill>
                  <a:latin typeface="League Spartan Bold"/>
                </a:rPr>
                <a:t>nexus </a:t>
              </a:r>
              <a:r>
                <a:rPr lang="en-US" sz="1100" dirty="0" err="1">
                  <a:solidFill>
                    <a:srgbClr val="1A3D7D"/>
                  </a:solidFill>
                  <a:latin typeface="League Spartan Bold"/>
                </a:rPr>
                <a:t>monARC</a:t>
              </a:r>
              <a:r>
                <a:rPr lang="en-US" sz="1100" dirty="0">
                  <a:solidFill>
                    <a:srgbClr val="1A3D7D"/>
                  </a:solidFill>
                  <a:latin typeface="League Spartan Bold"/>
                </a:rPr>
                <a:t> Newsletter</a:t>
              </a:r>
            </a:p>
            <a:p>
              <a:pPr>
                <a:lnSpc>
                  <a:spcPts val="1539"/>
                </a:lnSpc>
              </a:pPr>
              <a:endParaRPr lang="en-US" sz="1100" spc="153" dirty="0">
                <a:solidFill>
                  <a:srgbClr val="222222"/>
                </a:solidFill>
                <a:latin typeface="Glacial Indifference"/>
              </a:endParaRPr>
            </a:p>
          </p:txBody>
        </p:sp>
        <p:sp>
          <p:nvSpPr>
            <p:cNvPr id="24" name="TextBox 21">
              <a:extLst>
                <a:ext uri="{FF2B5EF4-FFF2-40B4-BE49-F238E27FC236}">
                  <a16:creationId xmlns:a16="http://schemas.microsoft.com/office/drawing/2014/main" id="{726EB99B-BE95-947A-E551-E27C942635CF}"/>
                </a:ext>
              </a:extLst>
            </p:cNvPr>
            <p:cNvSpPr txBox="1"/>
            <p:nvPr/>
          </p:nvSpPr>
          <p:spPr>
            <a:xfrm>
              <a:off x="5114183" y="248437"/>
              <a:ext cx="2009775" cy="179536"/>
            </a:xfrm>
            <a:prstGeom prst="rect">
              <a:avLst/>
            </a:prstGeom>
          </p:spPr>
          <p:txBody>
            <a:bodyPr lIns="0" tIns="0" rIns="0" bIns="0" rtlCol="0" anchor="t">
              <a:spAutoFit/>
            </a:bodyPr>
            <a:lstStyle/>
            <a:p>
              <a:pPr algn="r">
                <a:lnSpc>
                  <a:spcPts val="1539"/>
                </a:lnSpc>
              </a:pPr>
              <a:r>
                <a:rPr lang="en-US" sz="1100" spc="153" dirty="0">
                  <a:solidFill>
                    <a:srgbClr val="222222"/>
                  </a:solidFill>
                  <a:latin typeface="Glacial Indifference"/>
                </a:rPr>
                <a:t>VOL. 4 </a:t>
              </a:r>
            </a:p>
          </p:txBody>
        </p:sp>
      </p:grpSp>
      <p:sp>
        <p:nvSpPr>
          <p:cNvPr id="2" name="TextBox 1">
            <a:extLst>
              <a:ext uri="{FF2B5EF4-FFF2-40B4-BE49-F238E27FC236}">
                <a16:creationId xmlns:a16="http://schemas.microsoft.com/office/drawing/2014/main" id="{FC761AE1-B501-F9B9-DAFD-C85D2146C463}"/>
              </a:ext>
            </a:extLst>
          </p:cNvPr>
          <p:cNvSpPr txBox="1"/>
          <p:nvPr/>
        </p:nvSpPr>
        <p:spPr>
          <a:xfrm>
            <a:off x="388119" y="7069541"/>
            <a:ext cx="3211114" cy="3046988"/>
          </a:xfrm>
          <a:prstGeom prst="rect">
            <a:avLst/>
          </a:prstGeom>
          <a:noFill/>
        </p:spPr>
        <p:txBody>
          <a:bodyPr wrap="square" rtlCol="0">
            <a:spAutoFit/>
          </a:bodyPr>
          <a:lstStyle/>
          <a:p>
            <a:pPr algn="just" fontAlgn="base"/>
            <a:r>
              <a:rPr lang="en-GB" sz="1600" dirty="0">
                <a:latin typeface="Glacial Indifference" panose="020B0604020202020204" charset="0"/>
              </a:rPr>
              <a:t>On 8 October 2025, we held the Advisory Board Meeting of the nexus </a:t>
            </a:r>
            <a:r>
              <a:rPr lang="en-GB" sz="1600" dirty="0" err="1">
                <a:latin typeface="Glacial Indifference" panose="020B0604020202020204" charset="0"/>
              </a:rPr>
              <a:t>monARC</a:t>
            </a:r>
            <a:r>
              <a:rPr lang="en-GB" sz="1600" dirty="0">
                <a:latin typeface="Glacial Indifference" panose="020B0604020202020204" charset="0"/>
              </a:rPr>
              <a:t> project, a highly constructive and inspiring discussion with our advisors and research team. We reflected on the project’s progress, achievements so far, and upcoming steps to further strengthen the link between science, innovation, and societal impact.</a:t>
            </a:r>
          </a:p>
        </p:txBody>
      </p:sp>
      <p:grpSp>
        <p:nvGrpSpPr>
          <p:cNvPr id="3" name="Group 9">
            <a:extLst>
              <a:ext uri="{FF2B5EF4-FFF2-40B4-BE49-F238E27FC236}">
                <a16:creationId xmlns:a16="http://schemas.microsoft.com/office/drawing/2014/main" id="{55B4AA09-735B-0E0A-C15F-88B6FA9C8379}"/>
              </a:ext>
            </a:extLst>
          </p:cNvPr>
          <p:cNvGrpSpPr/>
          <p:nvPr/>
        </p:nvGrpSpPr>
        <p:grpSpPr>
          <a:xfrm>
            <a:off x="452380" y="6992365"/>
            <a:ext cx="1104900" cy="72296"/>
            <a:chOff x="0" y="0"/>
            <a:chExt cx="7246074" cy="474129"/>
          </a:xfrm>
        </p:grpSpPr>
        <p:sp>
          <p:nvSpPr>
            <p:cNvPr id="5" name="Freeform 10">
              <a:extLst>
                <a:ext uri="{FF2B5EF4-FFF2-40B4-BE49-F238E27FC236}">
                  <a16:creationId xmlns:a16="http://schemas.microsoft.com/office/drawing/2014/main" id="{009625A5-5A9C-2567-77C3-13609CAAB3C0}"/>
                </a:ext>
              </a:extLst>
            </p:cNvPr>
            <p:cNvSpPr/>
            <p:nvPr/>
          </p:nvSpPr>
          <p:spPr>
            <a:xfrm>
              <a:off x="0" y="0"/>
              <a:ext cx="2377522" cy="474129"/>
            </a:xfrm>
            <a:custGeom>
              <a:avLst/>
              <a:gdLst/>
              <a:ahLst/>
              <a:cxnLst/>
              <a:rect l="l" t="t" r="r" b="b"/>
              <a:pathLst>
                <a:path w="2377522" h="474129">
                  <a:moveTo>
                    <a:pt x="0" y="0"/>
                  </a:moveTo>
                  <a:lnTo>
                    <a:pt x="2377522" y="0"/>
                  </a:lnTo>
                  <a:lnTo>
                    <a:pt x="2377522" y="474129"/>
                  </a:lnTo>
                  <a:lnTo>
                    <a:pt x="0" y="474129"/>
                  </a:lnTo>
                  <a:close/>
                </a:path>
              </a:pathLst>
            </a:custGeom>
            <a:solidFill>
              <a:srgbClr val="1A3D7D"/>
            </a:solidFill>
          </p:spPr>
          <p:txBody>
            <a:bodyPr/>
            <a:lstStyle/>
            <a:p>
              <a:endParaRPr lang="el-GR"/>
            </a:p>
          </p:txBody>
        </p:sp>
        <p:sp>
          <p:nvSpPr>
            <p:cNvPr id="6" name="Freeform 11">
              <a:extLst>
                <a:ext uri="{FF2B5EF4-FFF2-40B4-BE49-F238E27FC236}">
                  <a16:creationId xmlns:a16="http://schemas.microsoft.com/office/drawing/2014/main" id="{B2B98F6E-6F80-0A98-8A40-8E7D0BB73169}"/>
                </a:ext>
              </a:extLst>
            </p:cNvPr>
            <p:cNvSpPr/>
            <p:nvPr/>
          </p:nvSpPr>
          <p:spPr>
            <a:xfrm>
              <a:off x="2434276" y="0"/>
              <a:ext cx="2377522" cy="474129"/>
            </a:xfrm>
            <a:custGeom>
              <a:avLst/>
              <a:gdLst/>
              <a:ahLst/>
              <a:cxnLst/>
              <a:rect l="l" t="t" r="r" b="b"/>
              <a:pathLst>
                <a:path w="2377522" h="474129">
                  <a:moveTo>
                    <a:pt x="0" y="0"/>
                  </a:moveTo>
                  <a:lnTo>
                    <a:pt x="2377522" y="0"/>
                  </a:lnTo>
                  <a:lnTo>
                    <a:pt x="2377522" y="474129"/>
                  </a:lnTo>
                  <a:lnTo>
                    <a:pt x="0" y="474129"/>
                  </a:lnTo>
                  <a:close/>
                </a:path>
              </a:pathLst>
            </a:custGeom>
            <a:solidFill>
              <a:srgbClr val="4068B0"/>
            </a:solidFill>
          </p:spPr>
          <p:txBody>
            <a:bodyPr/>
            <a:lstStyle/>
            <a:p>
              <a:endParaRPr lang="el-GR" dirty="0"/>
            </a:p>
          </p:txBody>
        </p:sp>
        <p:sp>
          <p:nvSpPr>
            <p:cNvPr id="8" name="Freeform 12">
              <a:extLst>
                <a:ext uri="{FF2B5EF4-FFF2-40B4-BE49-F238E27FC236}">
                  <a16:creationId xmlns:a16="http://schemas.microsoft.com/office/drawing/2014/main" id="{8BC4EE60-4934-9102-F5BB-49880FABA180}"/>
                </a:ext>
              </a:extLst>
            </p:cNvPr>
            <p:cNvSpPr/>
            <p:nvPr/>
          </p:nvSpPr>
          <p:spPr>
            <a:xfrm>
              <a:off x="4869786" y="0"/>
              <a:ext cx="2377558" cy="474129"/>
            </a:xfrm>
            <a:custGeom>
              <a:avLst/>
              <a:gdLst/>
              <a:ahLst/>
              <a:cxnLst/>
              <a:rect l="l" t="t" r="r" b="b"/>
              <a:pathLst>
                <a:path w="2377558" h="474129">
                  <a:moveTo>
                    <a:pt x="0" y="0"/>
                  </a:moveTo>
                  <a:lnTo>
                    <a:pt x="2377558" y="0"/>
                  </a:lnTo>
                  <a:lnTo>
                    <a:pt x="2377558" y="474129"/>
                  </a:lnTo>
                  <a:lnTo>
                    <a:pt x="0" y="474129"/>
                  </a:lnTo>
                  <a:close/>
                </a:path>
              </a:pathLst>
            </a:custGeom>
            <a:solidFill>
              <a:srgbClr val="82A4E1"/>
            </a:solidFill>
          </p:spPr>
          <p:txBody>
            <a:bodyPr/>
            <a:lstStyle/>
            <a:p>
              <a:endParaRPr lang="el-GR"/>
            </a:p>
          </p:txBody>
        </p:sp>
      </p:grpSp>
      <p:pic>
        <p:nvPicPr>
          <p:cNvPr id="1026" name="Picture 2">
            <a:extLst>
              <a:ext uri="{FF2B5EF4-FFF2-40B4-BE49-F238E27FC236}">
                <a16:creationId xmlns:a16="http://schemas.microsoft.com/office/drawing/2014/main" id="{61FC3E03-B4F4-68C1-F40B-38D19164DC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1595" y="7175500"/>
            <a:ext cx="3667644" cy="19357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8">
            <a:extLst>
              <a:ext uri="{FF2B5EF4-FFF2-40B4-BE49-F238E27FC236}">
                <a16:creationId xmlns:a16="http://schemas.microsoft.com/office/drawing/2014/main" id="{DCBFD0A6-1392-0442-9954-BB8CBB895053}"/>
              </a:ext>
            </a:extLst>
          </p:cNvPr>
          <p:cNvSpPr txBox="1"/>
          <p:nvPr/>
        </p:nvSpPr>
        <p:spPr>
          <a:xfrm>
            <a:off x="436041" y="927101"/>
            <a:ext cx="4866209" cy="743793"/>
          </a:xfrm>
          <a:prstGeom prst="rect">
            <a:avLst/>
          </a:prstGeom>
        </p:spPr>
        <p:txBody>
          <a:bodyPr wrap="square" lIns="0" tIns="0" rIns="0" bIns="0" rtlCol="0" anchor="t">
            <a:spAutoFit/>
          </a:bodyPr>
          <a:lstStyle/>
          <a:p>
            <a:pPr algn="just">
              <a:lnSpc>
                <a:spcPts val="1969"/>
              </a:lnSpc>
            </a:pPr>
            <a:r>
              <a:rPr lang="en-GB" sz="1600" b="1" spc="77" dirty="0">
                <a:solidFill>
                  <a:schemeClr val="tx2">
                    <a:lumMod val="50000"/>
                  </a:schemeClr>
                </a:solidFill>
                <a:latin typeface="Glacial Indifference"/>
              </a:rPr>
              <a:t>Summer School in Methana – A Success Story</a:t>
            </a:r>
          </a:p>
          <a:p>
            <a:pPr algn="just">
              <a:lnSpc>
                <a:spcPts val="1969"/>
              </a:lnSpc>
            </a:pPr>
            <a:endParaRPr lang="en-US" sz="1400" b="1" spc="77" dirty="0">
              <a:solidFill>
                <a:schemeClr val="tx2">
                  <a:lumMod val="50000"/>
                </a:schemeClr>
              </a:solidFill>
              <a:latin typeface="Glacial Indifference"/>
            </a:endParaRPr>
          </a:p>
          <a:p>
            <a:pPr algn="just">
              <a:lnSpc>
                <a:spcPts val="1969"/>
              </a:lnSpc>
            </a:pPr>
            <a:endParaRPr lang="en-GB" sz="1200" spc="77" dirty="0">
              <a:solidFill>
                <a:srgbClr val="222222"/>
              </a:solidFill>
              <a:latin typeface="Glacial Indifference"/>
            </a:endParaRPr>
          </a:p>
        </p:txBody>
      </p:sp>
      <p:pic>
        <p:nvPicPr>
          <p:cNvPr id="1026" name="Picture 2">
            <a:extLst>
              <a:ext uri="{FF2B5EF4-FFF2-40B4-BE49-F238E27FC236}">
                <a16:creationId xmlns:a16="http://schemas.microsoft.com/office/drawing/2014/main" id="{63955154-0BEB-4EFE-DAAA-4EC5642A0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773" y="1298997"/>
            <a:ext cx="6628575" cy="34984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9975AC1-A1E6-0570-43D0-A014793442EC}"/>
              </a:ext>
            </a:extLst>
          </p:cNvPr>
          <p:cNvSpPr txBox="1"/>
          <p:nvPr/>
        </p:nvSpPr>
        <p:spPr>
          <a:xfrm>
            <a:off x="431773" y="4965700"/>
            <a:ext cx="3875608" cy="5196294"/>
          </a:xfrm>
          <a:prstGeom prst="rect">
            <a:avLst/>
          </a:prstGeom>
          <a:noFill/>
        </p:spPr>
        <p:txBody>
          <a:bodyPr wrap="square">
            <a:spAutoFit/>
          </a:bodyPr>
          <a:lstStyle/>
          <a:p>
            <a:pPr algn="just">
              <a:lnSpc>
                <a:spcPts val="1969"/>
              </a:lnSpc>
            </a:pPr>
            <a:r>
              <a:rPr lang="en-GB" sz="1200" spc="77" dirty="0">
                <a:solidFill>
                  <a:srgbClr val="222222"/>
                </a:solidFill>
                <a:latin typeface="Glacial Indifference"/>
              </a:rPr>
              <a:t>The nexus-monARC project proudly announces the successful completion of its 2nd Summer School on holistic monitoring of multi-stressor marine environments, held 23–28 June 2025. The program brought together postgraduate students and early-career researchers from physical sciences and engineering for a week of intensive learning combining online lectures and hands-on field activities. </a:t>
            </a:r>
          </a:p>
          <a:p>
            <a:pPr algn="just">
              <a:lnSpc>
                <a:spcPts val="1969"/>
              </a:lnSpc>
            </a:pPr>
            <a:endParaRPr lang="en-GB" sz="1200" spc="77" dirty="0">
              <a:solidFill>
                <a:srgbClr val="222222"/>
              </a:solidFill>
              <a:latin typeface="Glacial Indifference"/>
            </a:endParaRPr>
          </a:p>
          <a:p>
            <a:pPr algn="just">
              <a:lnSpc>
                <a:spcPts val="1969"/>
              </a:lnSpc>
            </a:pPr>
            <a:r>
              <a:rPr lang="en-GB" sz="1200" spc="77" dirty="0">
                <a:solidFill>
                  <a:srgbClr val="222222"/>
                </a:solidFill>
                <a:latin typeface="Glacial Indifference"/>
              </a:rPr>
              <a:t>Participants gained practical experience in: Advanced seawater quality monitoring, citizen-science tools, public engagement, comprehensive data management of climate parameters, plastics, nutrient elements, biodiversity, organic pollutants, and radioactivity The first three days featured interactive virtual lectures, followed by three days in Methana, Greece, where participants applied their skills in the field. </a:t>
            </a:r>
          </a:p>
        </p:txBody>
      </p:sp>
      <p:pic>
        <p:nvPicPr>
          <p:cNvPr id="1028" name="Picture 4">
            <a:extLst>
              <a:ext uri="{FF2B5EF4-FFF2-40B4-BE49-F238E27FC236}">
                <a16:creationId xmlns:a16="http://schemas.microsoft.com/office/drawing/2014/main" id="{747DB199-A4FD-6681-110B-F296BCE94E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0588" y="4965700"/>
            <a:ext cx="2719760" cy="20398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1C946D8-806D-9BAF-10E5-207FFCB42A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0588" y="7585961"/>
            <a:ext cx="2719760" cy="203982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CA99DF99-1285-F2FC-D815-55DB5B231080}"/>
              </a:ext>
            </a:extLst>
          </p:cNvPr>
          <p:cNvGrpSpPr/>
          <p:nvPr/>
        </p:nvGrpSpPr>
        <p:grpSpPr>
          <a:xfrm>
            <a:off x="436042" y="248437"/>
            <a:ext cx="6687916" cy="371897"/>
            <a:chOff x="436042" y="248437"/>
            <a:chExt cx="6687916" cy="371897"/>
          </a:xfrm>
        </p:grpSpPr>
        <p:sp>
          <p:nvSpPr>
            <p:cNvPr id="13" name="TextBox 20">
              <a:extLst>
                <a:ext uri="{FF2B5EF4-FFF2-40B4-BE49-F238E27FC236}">
                  <a16:creationId xmlns:a16="http://schemas.microsoft.com/office/drawing/2014/main" id="{0E48FCAC-E124-E0BA-EA78-D9B67E4EE21B}"/>
                </a:ext>
              </a:extLst>
            </p:cNvPr>
            <p:cNvSpPr txBox="1"/>
            <p:nvPr/>
          </p:nvSpPr>
          <p:spPr>
            <a:xfrm>
              <a:off x="436042" y="248437"/>
              <a:ext cx="3720838" cy="371897"/>
            </a:xfrm>
            <a:prstGeom prst="rect">
              <a:avLst/>
            </a:prstGeom>
          </p:spPr>
          <p:txBody>
            <a:bodyPr wrap="square" lIns="0" tIns="0" rIns="0" bIns="0" rtlCol="0" anchor="t">
              <a:spAutoFit/>
            </a:bodyPr>
            <a:lstStyle/>
            <a:p>
              <a:pPr>
                <a:lnSpc>
                  <a:spcPts val="1539"/>
                </a:lnSpc>
              </a:pPr>
              <a:r>
                <a:rPr lang="en-US" sz="1100" dirty="0">
                  <a:solidFill>
                    <a:srgbClr val="1A3D7D"/>
                  </a:solidFill>
                  <a:latin typeface="League Spartan Bold"/>
                </a:rPr>
                <a:t>nexus </a:t>
              </a:r>
              <a:r>
                <a:rPr lang="en-US" sz="1100" dirty="0" err="1">
                  <a:solidFill>
                    <a:srgbClr val="1A3D7D"/>
                  </a:solidFill>
                  <a:latin typeface="League Spartan Bold"/>
                </a:rPr>
                <a:t>monARC</a:t>
              </a:r>
              <a:r>
                <a:rPr lang="en-US" sz="1100" dirty="0">
                  <a:solidFill>
                    <a:srgbClr val="1A3D7D"/>
                  </a:solidFill>
                  <a:latin typeface="League Spartan Bold"/>
                </a:rPr>
                <a:t> Newsletter</a:t>
              </a:r>
            </a:p>
            <a:p>
              <a:pPr>
                <a:lnSpc>
                  <a:spcPts val="1539"/>
                </a:lnSpc>
              </a:pPr>
              <a:endParaRPr lang="en-US" sz="1100" spc="153" dirty="0">
                <a:solidFill>
                  <a:srgbClr val="222222"/>
                </a:solidFill>
                <a:latin typeface="Glacial Indifference"/>
              </a:endParaRPr>
            </a:p>
          </p:txBody>
        </p:sp>
        <p:sp>
          <p:nvSpPr>
            <p:cNvPr id="14" name="TextBox 21">
              <a:extLst>
                <a:ext uri="{FF2B5EF4-FFF2-40B4-BE49-F238E27FC236}">
                  <a16:creationId xmlns:a16="http://schemas.microsoft.com/office/drawing/2014/main" id="{1FA4D29F-AE98-4F8E-DED1-9690B284F81A}"/>
                </a:ext>
              </a:extLst>
            </p:cNvPr>
            <p:cNvSpPr txBox="1"/>
            <p:nvPr/>
          </p:nvSpPr>
          <p:spPr>
            <a:xfrm>
              <a:off x="5114183" y="248437"/>
              <a:ext cx="2009775" cy="179536"/>
            </a:xfrm>
            <a:prstGeom prst="rect">
              <a:avLst/>
            </a:prstGeom>
          </p:spPr>
          <p:txBody>
            <a:bodyPr lIns="0" tIns="0" rIns="0" bIns="0" rtlCol="0" anchor="t">
              <a:spAutoFit/>
            </a:bodyPr>
            <a:lstStyle/>
            <a:p>
              <a:pPr algn="r">
                <a:lnSpc>
                  <a:spcPts val="1539"/>
                </a:lnSpc>
              </a:pPr>
              <a:r>
                <a:rPr lang="en-US" sz="1100" spc="153" dirty="0">
                  <a:solidFill>
                    <a:srgbClr val="222222"/>
                  </a:solidFill>
                  <a:latin typeface="Glacial Indifference"/>
                </a:rPr>
                <a:t>VOL. 4 </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5AE27-C9A9-DB28-3A79-64B6D5536C3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B28D80-F206-00A9-B4D8-9F58869F6839}"/>
              </a:ext>
            </a:extLst>
          </p:cNvPr>
          <p:cNvSpPr txBox="1"/>
          <p:nvPr/>
        </p:nvSpPr>
        <p:spPr>
          <a:xfrm>
            <a:off x="383771" y="1155700"/>
            <a:ext cx="3858640" cy="3144451"/>
          </a:xfrm>
          <a:prstGeom prst="rect">
            <a:avLst/>
          </a:prstGeom>
        </p:spPr>
        <p:txBody>
          <a:bodyPr wrap="square" rtlCol="0">
            <a:spAutoFit/>
          </a:bodyPr>
          <a:lstStyle/>
          <a:p>
            <a:pPr algn="just">
              <a:lnSpc>
                <a:spcPts val="1969"/>
              </a:lnSpc>
            </a:pPr>
            <a:r>
              <a:rPr lang="en-GB" sz="1200" spc="77" dirty="0">
                <a:solidFill>
                  <a:srgbClr val="222222"/>
                </a:solidFill>
                <a:latin typeface="Glacial Indifference"/>
              </a:rPr>
              <a:t>Techniques included affordable seawater monitoring tools and strategies for community engagement. </a:t>
            </a:r>
          </a:p>
          <a:p>
            <a:pPr algn="just">
              <a:lnSpc>
                <a:spcPts val="1969"/>
              </a:lnSpc>
            </a:pPr>
            <a:r>
              <a:rPr lang="en-GB" sz="1200" spc="77" dirty="0">
                <a:solidFill>
                  <a:srgbClr val="222222"/>
                </a:solidFill>
                <a:latin typeface="Glacial Indifference"/>
              </a:rPr>
              <a:t>A major highlight was the stakeholder meeting held jointly with the </a:t>
            </a:r>
            <a:r>
              <a:rPr lang="en-GB" sz="1200" spc="77" dirty="0" err="1">
                <a:solidFill>
                  <a:srgbClr val="222222"/>
                </a:solidFill>
                <a:latin typeface="Glacial Indifference"/>
              </a:rPr>
              <a:t>DiverSea</a:t>
            </a:r>
            <a:r>
              <a:rPr lang="en-GB" sz="1200" spc="77" dirty="0">
                <a:solidFill>
                  <a:srgbClr val="222222"/>
                </a:solidFill>
                <a:latin typeface="Glacial Indifference"/>
              </a:rPr>
              <a:t> project at the Cultural </a:t>
            </a:r>
            <a:r>
              <a:rPr lang="en-GB" sz="1200" spc="77" dirty="0" err="1">
                <a:solidFill>
                  <a:srgbClr val="222222"/>
                </a:solidFill>
                <a:latin typeface="Glacial Indifference"/>
              </a:rPr>
              <a:t>Center</a:t>
            </a:r>
            <a:r>
              <a:rPr lang="en-GB" sz="1200" spc="77" dirty="0">
                <a:solidFill>
                  <a:srgbClr val="222222"/>
                </a:solidFill>
                <a:latin typeface="Glacial Indifference"/>
              </a:rPr>
              <a:t> of Methana. Attendees included: Mayor Anastasios </a:t>
            </a:r>
            <a:r>
              <a:rPr lang="en-GB" sz="1200" spc="77" dirty="0" err="1">
                <a:solidFill>
                  <a:srgbClr val="222222"/>
                </a:solidFill>
                <a:latin typeface="Glacial Indifference"/>
              </a:rPr>
              <a:t>Mougios</a:t>
            </a:r>
            <a:r>
              <a:rPr lang="en-GB" sz="1200" spc="77" dirty="0">
                <a:solidFill>
                  <a:srgbClr val="222222"/>
                </a:solidFill>
                <a:latin typeface="Glacial Indifference"/>
              </a:rPr>
              <a:t>, Vice-Mayor Vasilios Pantelis, President of the City Council Andreas </a:t>
            </a:r>
            <a:r>
              <a:rPr lang="en-GB" sz="1200" spc="77" dirty="0" err="1">
                <a:solidFill>
                  <a:srgbClr val="222222"/>
                </a:solidFill>
                <a:latin typeface="Glacial Indifference"/>
              </a:rPr>
              <a:t>Tzinieris</a:t>
            </a:r>
            <a:r>
              <a:rPr lang="en-GB" sz="1200" spc="77" dirty="0">
                <a:solidFill>
                  <a:srgbClr val="222222"/>
                </a:solidFill>
                <a:latin typeface="Glacial Indifference"/>
              </a:rPr>
              <a:t>, President of Methana </a:t>
            </a:r>
            <a:r>
              <a:rPr lang="en-GB" sz="1200" spc="77" dirty="0" err="1">
                <a:solidFill>
                  <a:srgbClr val="222222"/>
                </a:solidFill>
                <a:latin typeface="Glacial Indifference"/>
              </a:rPr>
              <a:t>Loutropolis</a:t>
            </a:r>
            <a:r>
              <a:rPr lang="en-GB" sz="1200" spc="77" dirty="0">
                <a:solidFill>
                  <a:srgbClr val="222222"/>
                </a:solidFill>
                <a:latin typeface="Glacial Indifference"/>
              </a:rPr>
              <a:t> Community Dimitrios Lamprou, Municipal council members, local residents, and business owners. </a:t>
            </a:r>
          </a:p>
          <a:p>
            <a:pPr algn="just">
              <a:lnSpc>
                <a:spcPts val="1969"/>
              </a:lnSpc>
            </a:pPr>
            <a:endParaRPr lang="en-GB" sz="1200" spc="77" dirty="0">
              <a:solidFill>
                <a:srgbClr val="222222"/>
              </a:solidFill>
              <a:latin typeface="Glacial Indifference"/>
            </a:endParaRPr>
          </a:p>
        </p:txBody>
      </p:sp>
      <p:pic>
        <p:nvPicPr>
          <p:cNvPr id="6" name="Picture 2">
            <a:extLst>
              <a:ext uri="{FF2B5EF4-FFF2-40B4-BE49-F238E27FC236}">
                <a16:creationId xmlns:a16="http://schemas.microsoft.com/office/drawing/2014/main" id="{D0660171-32BF-0384-E6C4-9A3A73D60C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3433" y="1460500"/>
            <a:ext cx="2819296" cy="21144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93FA3F7-14C0-C205-FF9F-B06CAFD77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42" y="6041145"/>
            <a:ext cx="4942408" cy="37068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D9469CA-8C31-B86F-0B1E-73C914C8B255}"/>
              </a:ext>
            </a:extLst>
          </p:cNvPr>
          <p:cNvSpPr txBox="1"/>
          <p:nvPr/>
        </p:nvSpPr>
        <p:spPr>
          <a:xfrm>
            <a:off x="383771" y="4051300"/>
            <a:ext cx="6899679" cy="1862048"/>
          </a:xfrm>
          <a:prstGeom prst="rect">
            <a:avLst/>
          </a:prstGeom>
          <a:noFill/>
        </p:spPr>
        <p:txBody>
          <a:bodyPr wrap="square">
            <a:spAutoFit/>
          </a:bodyPr>
          <a:lstStyle/>
          <a:p>
            <a:pPr algn="just">
              <a:lnSpc>
                <a:spcPts val="1969"/>
              </a:lnSpc>
            </a:pPr>
            <a:r>
              <a:rPr lang="en-GB" sz="1200" spc="77" dirty="0">
                <a:solidFill>
                  <a:srgbClr val="222222"/>
                </a:solidFill>
                <a:latin typeface="Glacial Indifference"/>
              </a:rPr>
              <a:t>The discussion focused on prioritizing environmental pressures, identifying affected sectors, and proposing solutions. Local representatives emphasized opposition to fish farms in the area, citing impacts on tourism. The nexus monARC team extends heartfelt thanks to all instructors, partners, stakeholders, and participants whose enthusiasm made the Summer School a resounding success. By empowering the next generation of scientists and engaging communities, the program strengthens evidence-based management of marine environments across the Hellenic Volcanic Arc.</a:t>
            </a:r>
            <a:endParaRPr lang="en-US" sz="1200" spc="77" dirty="0">
              <a:solidFill>
                <a:srgbClr val="222222"/>
              </a:solidFill>
              <a:latin typeface="Glacial Indifference"/>
            </a:endParaRPr>
          </a:p>
        </p:txBody>
      </p:sp>
      <p:sp>
        <p:nvSpPr>
          <p:cNvPr id="9" name="Freeform 13">
            <a:extLst>
              <a:ext uri="{FF2B5EF4-FFF2-40B4-BE49-F238E27FC236}">
                <a16:creationId xmlns:a16="http://schemas.microsoft.com/office/drawing/2014/main" id="{E9E77ABA-1881-6645-4063-F456954C4E08}"/>
              </a:ext>
            </a:extLst>
          </p:cNvPr>
          <p:cNvSpPr/>
          <p:nvPr/>
        </p:nvSpPr>
        <p:spPr>
          <a:xfrm>
            <a:off x="6324210" y="9340082"/>
            <a:ext cx="1105858" cy="1105858"/>
          </a:xfrm>
          <a:custGeom>
            <a:avLst/>
            <a:gdLst/>
            <a:ahLst/>
            <a:cxnLst/>
            <a:rect l="l" t="t" r="r" b="b"/>
            <a:pathLst>
              <a:path w="2062925" h="2062925">
                <a:moveTo>
                  <a:pt x="0" y="0"/>
                </a:moveTo>
                <a:lnTo>
                  <a:pt x="2062925" y="0"/>
                </a:lnTo>
                <a:lnTo>
                  <a:pt x="2062925" y="2062925"/>
                </a:lnTo>
                <a:lnTo>
                  <a:pt x="0" y="2062925"/>
                </a:lnTo>
                <a:lnTo>
                  <a:pt x="0" y="0"/>
                </a:lnTo>
                <a:close/>
              </a:path>
            </a:pathLst>
          </a:custGeom>
          <a:blipFill>
            <a:blip r:embed="rId4"/>
            <a:stretch>
              <a:fillRect/>
            </a:stretch>
          </a:blipFill>
        </p:spPr>
        <p:txBody>
          <a:bodyPr/>
          <a:lstStyle/>
          <a:p>
            <a:endParaRPr lang="el-GR"/>
          </a:p>
        </p:txBody>
      </p:sp>
      <p:grpSp>
        <p:nvGrpSpPr>
          <p:cNvPr id="10" name="Group 9">
            <a:extLst>
              <a:ext uri="{FF2B5EF4-FFF2-40B4-BE49-F238E27FC236}">
                <a16:creationId xmlns:a16="http://schemas.microsoft.com/office/drawing/2014/main" id="{4069E096-38FD-607D-632C-40C4337D67B4}"/>
              </a:ext>
            </a:extLst>
          </p:cNvPr>
          <p:cNvGrpSpPr/>
          <p:nvPr/>
        </p:nvGrpSpPr>
        <p:grpSpPr>
          <a:xfrm>
            <a:off x="436042" y="248437"/>
            <a:ext cx="6687916" cy="371897"/>
            <a:chOff x="436042" y="248437"/>
            <a:chExt cx="6687916" cy="371897"/>
          </a:xfrm>
        </p:grpSpPr>
        <p:sp>
          <p:nvSpPr>
            <p:cNvPr id="11" name="TextBox 20">
              <a:extLst>
                <a:ext uri="{FF2B5EF4-FFF2-40B4-BE49-F238E27FC236}">
                  <a16:creationId xmlns:a16="http://schemas.microsoft.com/office/drawing/2014/main" id="{8D384ECA-6BA9-884D-8B3E-1A47C6121628}"/>
                </a:ext>
              </a:extLst>
            </p:cNvPr>
            <p:cNvSpPr txBox="1"/>
            <p:nvPr/>
          </p:nvSpPr>
          <p:spPr>
            <a:xfrm>
              <a:off x="436042" y="248437"/>
              <a:ext cx="3720838" cy="371897"/>
            </a:xfrm>
            <a:prstGeom prst="rect">
              <a:avLst/>
            </a:prstGeom>
          </p:spPr>
          <p:txBody>
            <a:bodyPr wrap="square" lIns="0" tIns="0" rIns="0" bIns="0" rtlCol="0" anchor="t">
              <a:spAutoFit/>
            </a:bodyPr>
            <a:lstStyle/>
            <a:p>
              <a:pPr>
                <a:lnSpc>
                  <a:spcPts val="1539"/>
                </a:lnSpc>
              </a:pPr>
              <a:r>
                <a:rPr lang="en-US" sz="1100" dirty="0">
                  <a:solidFill>
                    <a:srgbClr val="1A3D7D"/>
                  </a:solidFill>
                  <a:latin typeface="League Spartan Bold"/>
                </a:rPr>
                <a:t>nexus </a:t>
              </a:r>
              <a:r>
                <a:rPr lang="en-US" sz="1100" dirty="0" err="1">
                  <a:solidFill>
                    <a:srgbClr val="1A3D7D"/>
                  </a:solidFill>
                  <a:latin typeface="League Spartan Bold"/>
                </a:rPr>
                <a:t>monARC</a:t>
              </a:r>
              <a:r>
                <a:rPr lang="en-US" sz="1100" dirty="0">
                  <a:solidFill>
                    <a:srgbClr val="1A3D7D"/>
                  </a:solidFill>
                  <a:latin typeface="League Spartan Bold"/>
                </a:rPr>
                <a:t> Newsletter</a:t>
              </a:r>
            </a:p>
            <a:p>
              <a:pPr>
                <a:lnSpc>
                  <a:spcPts val="1539"/>
                </a:lnSpc>
              </a:pPr>
              <a:endParaRPr lang="en-US" sz="1100" spc="153" dirty="0">
                <a:solidFill>
                  <a:srgbClr val="222222"/>
                </a:solidFill>
                <a:latin typeface="Glacial Indifference"/>
              </a:endParaRPr>
            </a:p>
          </p:txBody>
        </p:sp>
        <p:sp>
          <p:nvSpPr>
            <p:cNvPr id="12" name="TextBox 21">
              <a:extLst>
                <a:ext uri="{FF2B5EF4-FFF2-40B4-BE49-F238E27FC236}">
                  <a16:creationId xmlns:a16="http://schemas.microsoft.com/office/drawing/2014/main" id="{A315FD15-C491-4675-21B4-D3718DE99A69}"/>
                </a:ext>
              </a:extLst>
            </p:cNvPr>
            <p:cNvSpPr txBox="1"/>
            <p:nvPr/>
          </p:nvSpPr>
          <p:spPr>
            <a:xfrm>
              <a:off x="5114183" y="248437"/>
              <a:ext cx="2009775" cy="179536"/>
            </a:xfrm>
            <a:prstGeom prst="rect">
              <a:avLst/>
            </a:prstGeom>
          </p:spPr>
          <p:txBody>
            <a:bodyPr lIns="0" tIns="0" rIns="0" bIns="0" rtlCol="0" anchor="t">
              <a:spAutoFit/>
            </a:bodyPr>
            <a:lstStyle/>
            <a:p>
              <a:pPr algn="r">
                <a:lnSpc>
                  <a:spcPts val="1539"/>
                </a:lnSpc>
              </a:pPr>
              <a:r>
                <a:rPr lang="en-US" sz="1100" spc="153" dirty="0">
                  <a:solidFill>
                    <a:srgbClr val="222222"/>
                  </a:solidFill>
                  <a:latin typeface="Glacial Indifference"/>
                </a:rPr>
                <a:t>VOL. 4 </a:t>
              </a:r>
            </a:p>
          </p:txBody>
        </p:sp>
      </p:grpSp>
    </p:spTree>
    <p:extLst>
      <p:ext uri="{BB962C8B-B14F-4D97-AF65-F5344CB8AC3E}">
        <p14:creationId xmlns:p14="http://schemas.microsoft.com/office/powerpoint/2010/main" val="208495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2B4D92D-6A51-83CB-C0A9-D924CF0E2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4699"/>
            <a:ext cx="7567664" cy="396189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D5D5A4E5-789B-B31B-C29D-FB63E98922B5}"/>
              </a:ext>
            </a:extLst>
          </p:cNvPr>
          <p:cNvGrpSpPr/>
          <p:nvPr/>
        </p:nvGrpSpPr>
        <p:grpSpPr>
          <a:xfrm>
            <a:off x="436042" y="248437"/>
            <a:ext cx="6687916" cy="371897"/>
            <a:chOff x="436042" y="248437"/>
            <a:chExt cx="6687916" cy="371897"/>
          </a:xfrm>
        </p:grpSpPr>
        <p:sp>
          <p:nvSpPr>
            <p:cNvPr id="3" name="TextBox 20">
              <a:extLst>
                <a:ext uri="{FF2B5EF4-FFF2-40B4-BE49-F238E27FC236}">
                  <a16:creationId xmlns:a16="http://schemas.microsoft.com/office/drawing/2014/main" id="{FF443B86-F2EF-2FD1-706B-66F720B7B8B7}"/>
                </a:ext>
              </a:extLst>
            </p:cNvPr>
            <p:cNvSpPr txBox="1"/>
            <p:nvPr/>
          </p:nvSpPr>
          <p:spPr>
            <a:xfrm>
              <a:off x="436042" y="248437"/>
              <a:ext cx="3720838" cy="371897"/>
            </a:xfrm>
            <a:prstGeom prst="rect">
              <a:avLst/>
            </a:prstGeom>
          </p:spPr>
          <p:txBody>
            <a:bodyPr wrap="square" lIns="0" tIns="0" rIns="0" bIns="0" rtlCol="0" anchor="t">
              <a:spAutoFit/>
            </a:bodyPr>
            <a:lstStyle/>
            <a:p>
              <a:pPr>
                <a:lnSpc>
                  <a:spcPts val="1539"/>
                </a:lnSpc>
              </a:pPr>
              <a:r>
                <a:rPr lang="en-US" sz="1100" dirty="0">
                  <a:solidFill>
                    <a:srgbClr val="1A3D7D"/>
                  </a:solidFill>
                  <a:latin typeface="League Spartan Bold"/>
                </a:rPr>
                <a:t>nexus </a:t>
              </a:r>
              <a:r>
                <a:rPr lang="en-US" sz="1100" dirty="0" err="1">
                  <a:solidFill>
                    <a:srgbClr val="1A3D7D"/>
                  </a:solidFill>
                  <a:latin typeface="League Spartan Bold"/>
                </a:rPr>
                <a:t>monARC</a:t>
              </a:r>
              <a:r>
                <a:rPr lang="en-US" sz="1100" dirty="0">
                  <a:solidFill>
                    <a:srgbClr val="1A3D7D"/>
                  </a:solidFill>
                  <a:latin typeface="League Spartan Bold"/>
                </a:rPr>
                <a:t> Newsletter</a:t>
              </a:r>
            </a:p>
            <a:p>
              <a:pPr>
                <a:lnSpc>
                  <a:spcPts val="1539"/>
                </a:lnSpc>
              </a:pPr>
              <a:endParaRPr lang="en-US" sz="1100" spc="153" dirty="0">
                <a:solidFill>
                  <a:srgbClr val="222222"/>
                </a:solidFill>
                <a:latin typeface="Glacial Indifference"/>
              </a:endParaRPr>
            </a:p>
          </p:txBody>
        </p:sp>
        <p:sp>
          <p:nvSpPr>
            <p:cNvPr id="4" name="TextBox 21">
              <a:extLst>
                <a:ext uri="{FF2B5EF4-FFF2-40B4-BE49-F238E27FC236}">
                  <a16:creationId xmlns:a16="http://schemas.microsoft.com/office/drawing/2014/main" id="{80EA399B-AD9C-35F7-4195-FF3ED0FCE305}"/>
                </a:ext>
              </a:extLst>
            </p:cNvPr>
            <p:cNvSpPr txBox="1"/>
            <p:nvPr/>
          </p:nvSpPr>
          <p:spPr>
            <a:xfrm>
              <a:off x="5114183" y="248437"/>
              <a:ext cx="2009775" cy="179536"/>
            </a:xfrm>
            <a:prstGeom prst="rect">
              <a:avLst/>
            </a:prstGeom>
          </p:spPr>
          <p:txBody>
            <a:bodyPr lIns="0" tIns="0" rIns="0" bIns="0" rtlCol="0" anchor="t">
              <a:spAutoFit/>
            </a:bodyPr>
            <a:lstStyle/>
            <a:p>
              <a:pPr algn="r">
                <a:lnSpc>
                  <a:spcPts val="1539"/>
                </a:lnSpc>
              </a:pPr>
              <a:r>
                <a:rPr lang="en-US" sz="1100" spc="153" dirty="0">
                  <a:solidFill>
                    <a:srgbClr val="222222"/>
                  </a:solidFill>
                  <a:latin typeface="Glacial Indifference"/>
                </a:rPr>
                <a:t>VOL. 4 </a:t>
              </a:r>
            </a:p>
          </p:txBody>
        </p:sp>
      </p:grpSp>
      <p:sp>
        <p:nvSpPr>
          <p:cNvPr id="7" name="TextBox 6">
            <a:extLst>
              <a:ext uri="{FF2B5EF4-FFF2-40B4-BE49-F238E27FC236}">
                <a16:creationId xmlns:a16="http://schemas.microsoft.com/office/drawing/2014/main" id="{4A1856A6-E76A-A89A-1350-95511374E4CC}"/>
              </a:ext>
            </a:extLst>
          </p:cNvPr>
          <p:cNvSpPr txBox="1"/>
          <p:nvPr/>
        </p:nvSpPr>
        <p:spPr>
          <a:xfrm>
            <a:off x="210888" y="4912354"/>
            <a:ext cx="7134723" cy="1569660"/>
          </a:xfrm>
          <a:prstGeom prst="rect">
            <a:avLst/>
          </a:prstGeom>
          <a:noFill/>
        </p:spPr>
        <p:txBody>
          <a:bodyPr wrap="square" rtlCol="0">
            <a:spAutoFit/>
          </a:bodyPr>
          <a:lstStyle/>
          <a:p>
            <a:pPr algn="just"/>
            <a:r>
              <a:rPr lang="en-GB" sz="1200" dirty="0">
                <a:latin typeface="Glacial Indifference" panose="020B0604020202020204" charset="0"/>
              </a:rPr>
              <a:t>The Final Event of the Horizon Europe project nexus monARC highlights three years of achievements in advancing scientific excellence, analytical capacity, and collaborative research for marine environmental monitoring in the Hellenic Volcanic Arc.</a:t>
            </a:r>
          </a:p>
          <a:p>
            <a:pPr algn="just"/>
            <a:endParaRPr lang="en-GB" sz="1200" dirty="0">
              <a:latin typeface="Glacial Indifference" panose="020B0604020202020204" charset="0"/>
            </a:endParaRPr>
          </a:p>
          <a:p>
            <a:pPr algn="just"/>
            <a:r>
              <a:rPr lang="en-GB" sz="1200" dirty="0">
                <a:latin typeface="Glacial Indifference" panose="020B0604020202020204" charset="0"/>
              </a:rPr>
              <a:t>This event, which is organised by the Department of Geology and </a:t>
            </a:r>
            <a:r>
              <a:rPr lang="en-GB" sz="1200" dirty="0" err="1">
                <a:latin typeface="Glacial Indifference" panose="020B0604020202020204" charset="0"/>
              </a:rPr>
              <a:t>Geoenvironment</a:t>
            </a:r>
            <a:r>
              <a:rPr lang="en-GB" sz="1200" dirty="0">
                <a:latin typeface="Glacial Indifference" panose="020B0604020202020204" charset="0"/>
              </a:rPr>
              <a:t> at the National and Kapodistrian University of Athens (NKUA) in partnership with EXELISIS IKE, will be hybrid and will bring together scientists, policymakers, and stakeholders to highlight accomplishments, exchange ideas, and talk about the future of citizen-science based water monitoring throughout the Mediterranean Sea.</a:t>
            </a:r>
          </a:p>
        </p:txBody>
      </p:sp>
      <p:pic>
        <p:nvPicPr>
          <p:cNvPr id="3076" name="Picture 4">
            <a:extLst>
              <a:ext uri="{FF2B5EF4-FFF2-40B4-BE49-F238E27FC236}">
                <a16:creationId xmlns:a16="http://schemas.microsoft.com/office/drawing/2014/main" id="{4632569A-EF98-D3F6-3FE1-0FB6F6AC0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4" y="6657774"/>
            <a:ext cx="7556500" cy="395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175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465</TotalTime>
  <Words>711</Words>
  <Application>Microsoft Office PowerPoint</Application>
  <PresentationFormat>Custom</PresentationFormat>
  <Paragraphs>39</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League Spartan Bold</vt:lpstr>
      <vt:lpstr>Calibri</vt:lpstr>
      <vt:lpstr>League Spartan</vt:lpstr>
      <vt:lpstr>Glacial Indifference</vt:lpstr>
      <vt:lpstr>Arial</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 Newsletter</dc:title>
  <dc:creator>Anna Katsigera</dc:creator>
  <cp:lastModifiedBy>Anna Katsigera</cp:lastModifiedBy>
  <cp:revision>23</cp:revision>
  <dcterms:created xsi:type="dcterms:W3CDTF">2006-08-16T00:00:00Z</dcterms:created>
  <dcterms:modified xsi:type="dcterms:W3CDTF">2026-04-22T12:54:53Z</dcterms:modified>
  <dc:identifier>DAFpKyPuizo</dc:identifier>
</cp:coreProperties>
</file>